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471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7B427E-4A4E-EC0E-B57A-5E45FE4EF62D}" name="Sarah Ostadabbas" initials="SO" userId="c855ca22d62bfe17" providerId="Windows Live"/>
  <p188:author id="{4EF7A1FC-8891-25FD-EC90-FD11D5522AFC}" name="Shaotong Zhu" initials="SZ" userId="S::zhu.shaot@northeastern.edu::6402a958-fe63-4c08-84fe-471de536161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A8A"/>
    <a:srgbClr val="CA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9"/>
    <p:restoredTop sz="65457" autoAdjust="0"/>
  </p:normalViewPr>
  <p:slideViewPr>
    <p:cSldViewPr snapToGrid="0">
      <p:cViewPr varScale="1">
        <p:scale>
          <a:sx n="137" d="100"/>
          <a:sy n="137" d="100"/>
        </p:scale>
        <p:origin x="21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5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3D30E-28B5-F042-9B01-B90C94045790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2BD55-9183-C144-BA86-535777B65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141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737C3-AC76-E74C-A9F9-F3CC1497C66B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D64B7-6A93-5140-994A-82F3CD202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basic structure is shown in here. We first const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name/ group /year</a:t>
            </a:r>
          </a:p>
          <a:p>
            <a:r>
              <a:rPr kumimoji="1" lang="en-US" altLang="zh-CN" dirty="0"/>
              <a:t>equations as backup</a:t>
            </a:r>
          </a:p>
          <a:p>
            <a:r>
              <a:rPr kumimoji="1" lang="en-US" altLang="zh-CN" dirty="0"/>
              <a:t>bring up </a:t>
            </a:r>
            <a:r>
              <a:rPr kumimoji="1" lang="en-US" altLang="zh-CN" dirty="0" err="1"/>
              <a:t>dateset</a:t>
            </a:r>
            <a:r>
              <a:rPr kumimoji="1" lang="en-US" altLang="zh-CN" dirty="0"/>
              <a:t> for novelty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D64B7-6A93-5140-994A-82F3CD202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0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432" y="1525413"/>
            <a:ext cx="7772400" cy="1102519"/>
          </a:xfrm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4446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04486" y="4773759"/>
            <a:ext cx="6357731" cy="3369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algn="l"/>
            <a:r>
              <a:rPr lang="en-US" sz="1500" dirty="0">
                <a:solidFill>
                  <a:schemeClr val="tx1"/>
                </a:solidFill>
              </a:rPr>
              <a:t>Amazon Robotics Applied Scientist Intern Interview, Summer’25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D826A-6CB7-4107-BA67-6FFB9459FA81}"/>
              </a:ext>
            </a:extLst>
          </p:cNvPr>
          <p:cNvSpPr txBox="1"/>
          <p:nvPr userDrawn="1"/>
        </p:nvSpPr>
        <p:spPr>
          <a:xfrm>
            <a:off x="1452349" y="245293"/>
            <a:ext cx="56872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Northeastern University</a:t>
            </a:r>
          </a:p>
          <a:p>
            <a:r>
              <a:rPr lang="en-US" sz="18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Electrical and Computer Engineering Department</a:t>
            </a:r>
          </a:p>
          <a:p>
            <a:r>
              <a:rPr lang="en-US" sz="1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Augmented Cognition Laboratory (</a:t>
            </a:r>
            <a:r>
              <a:rPr lang="en-US" sz="1800" b="1" err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ACLab</a:t>
            </a:r>
            <a:r>
              <a:rPr lang="en-US" sz="1800" b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r>
              <a:rPr lang="en-US" sz="14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https://web.northeastern.edu/ostadabbas/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372C12-EA7A-42E3-859E-5FD15A26F143}"/>
              </a:ext>
            </a:extLst>
          </p:cNvPr>
          <p:cNvGrpSpPr/>
          <p:nvPr userDrawn="1"/>
        </p:nvGrpSpPr>
        <p:grpSpPr>
          <a:xfrm>
            <a:off x="104486" y="195253"/>
            <a:ext cx="1292206" cy="1230686"/>
            <a:chOff x="8892024" y="3167466"/>
            <a:chExt cx="2285714" cy="232380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C9EDB7-E440-46E6-A08C-EABD7EB13906}"/>
                </a:ext>
              </a:extLst>
            </p:cNvPr>
            <p:cNvGrpSpPr/>
            <p:nvPr userDrawn="1"/>
          </p:nvGrpSpPr>
          <p:grpSpPr>
            <a:xfrm>
              <a:off x="8892024" y="3167466"/>
              <a:ext cx="2285714" cy="2323809"/>
              <a:chOff x="8892024" y="3167466"/>
              <a:chExt cx="2285714" cy="2323809"/>
            </a:xfrm>
          </p:grpSpPr>
          <p:pic>
            <p:nvPicPr>
              <p:cNvPr id="30" name="Picture 29" descr="Logo&#10;&#10;Description automatically generated">
                <a:extLst>
                  <a:ext uri="{FF2B5EF4-FFF2-40B4-BE49-F238E27FC236}">
                    <a16:creationId xmlns:a16="http://schemas.microsoft.com/office/drawing/2014/main" id="{2DD5993F-8479-44EE-AD18-88E8AC3E40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024" y="3167466"/>
                <a:ext cx="2285714" cy="2323809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CF6053-2206-42D1-9A29-C07B6515C0B2}"/>
                  </a:ext>
                </a:extLst>
              </p:cNvPr>
              <p:cNvSpPr/>
              <p:nvPr/>
            </p:nvSpPr>
            <p:spPr>
              <a:xfrm>
                <a:off x="9290688" y="3571650"/>
                <a:ext cx="1485342" cy="151542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07D799-F59C-4BF6-A108-8A0B78583A28}"/>
                </a:ext>
              </a:extLst>
            </p:cNvPr>
            <p:cNvSpPr txBox="1"/>
            <p:nvPr/>
          </p:nvSpPr>
          <p:spPr>
            <a:xfrm>
              <a:off x="9303622" y="4052363"/>
              <a:ext cx="1485343" cy="639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err="1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ACLab</a:t>
              </a:r>
              <a:endParaRPr lang="en-US" sz="16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D33A07-0DF8-406A-A204-A276F6EE6EBD}"/>
              </a:ext>
            </a:extLst>
          </p:cNvPr>
          <p:cNvCxnSpPr>
            <a:cxnSpLocks/>
          </p:cNvCxnSpPr>
          <p:nvPr userDrawn="1"/>
        </p:nvCxnSpPr>
        <p:spPr>
          <a:xfrm>
            <a:off x="1537855" y="1425941"/>
            <a:ext cx="6448464" cy="8576"/>
          </a:xfrm>
          <a:prstGeom prst="line">
            <a:avLst/>
          </a:prstGeom>
          <a:ln>
            <a:solidFill>
              <a:srgbClr val="C00000">
                <a:alpha val="80000"/>
              </a:srgbClr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95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ADE0-562C-0946-8440-98E9F160DC6D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87F63-F105-5548-BBF8-AA1D6379E96B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0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5CFEA-2F8F-0B41-AE2A-E7680186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E5FD7-1FA5-B20E-6923-7A0A26C6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95830F-8D45-74F4-D422-46EC7AFE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693B-4995-4D30-86D7-D6AFA500A829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E50235-B0EE-E8AC-F587-28228F01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934F-CA05-D595-46C2-12B868C1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AD5A3-91BF-4908-B8AD-65E3D2A68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00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02" y="1244145"/>
            <a:ext cx="8366540" cy="3290218"/>
          </a:xfrm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  <a:lvl2pPr>
              <a:defRPr>
                <a:latin typeface="Times" charset="0"/>
                <a:ea typeface="Times" charset="0"/>
                <a:cs typeface="Times" charset="0"/>
              </a:defRPr>
            </a:lvl2pPr>
            <a:lvl3pPr>
              <a:defRPr>
                <a:latin typeface="Times" charset="0"/>
                <a:ea typeface="Times" charset="0"/>
                <a:cs typeface="Times" charset="0"/>
              </a:defRPr>
            </a:lvl3pPr>
            <a:lvl4pPr>
              <a:defRPr>
                <a:latin typeface="Times" charset="0"/>
                <a:ea typeface="Times" charset="0"/>
                <a:cs typeface="Times" charset="0"/>
              </a:defRPr>
            </a:lvl4pPr>
            <a:lvl5pPr>
              <a:defRPr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513" y="4767263"/>
            <a:ext cx="2133600" cy="273844"/>
          </a:xfrm>
        </p:spPr>
        <p:txBody>
          <a:bodyPr/>
          <a:lstStyle>
            <a:lvl1pPr>
              <a:defRPr sz="1350" b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fld id="{65B1A824-0C68-CC4D-95E6-4A24D88FC1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45027" y="285557"/>
            <a:ext cx="7681215" cy="76925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0B2AB0-1650-4594-82B3-C5EF789D83E9}"/>
              </a:ext>
            </a:extLst>
          </p:cNvPr>
          <p:cNvGrpSpPr/>
          <p:nvPr userDrawn="1"/>
        </p:nvGrpSpPr>
        <p:grpSpPr>
          <a:xfrm>
            <a:off x="98990" y="191172"/>
            <a:ext cx="940541" cy="908899"/>
            <a:chOff x="8892024" y="3167466"/>
            <a:chExt cx="2285714" cy="232380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C8B34E-DAC3-429C-BE3D-A21B20C2D5C9}"/>
                </a:ext>
              </a:extLst>
            </p:cNvPr>
            <p:cNvGrpSpPr/>
            <p:nvPr userDrawn="1"/>
          </p:nvGrpSpPr>
          <p:grpSpPr>
            <a:xfrm>
              <a:off x="8892024" y="3167466"/>
              <a:ext cx="2285714" cy="2323809"/>
              <a:chOff x="8892024" y="3167466"/>
              <a:chExt cx="2285714" cy="2323809"/>
            </a:xfrm>
          </p:grpSpPr>
          <p:pic>
            <p:nvPicPr>
              <p:cNvPr id="38" name="Picture 37" descr="Logo&#10;&#10;Description automatically generated">
                <a:extLst>
                  <a:ext uri="{FF2B5EF4-FFF2-40B4-BE49-F238E27FC236}">
                    <a16:creationId xmlns:a16="http://schemas.microsoft.com/office/drawing/2014/main" id="{8B8625FE-029C-400A-8187-0863AFAB539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024" y="3167466"/>
                <a:ext cx="2285714" cy="2323809"/>
              </a:xfrm>
              <a:prstGeom prst="rect">
                <a:avLst/>
              </a:prstGeom>
            </p:spPr>
          </p:pic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A60B7E-A3C1-4846-8BAE-1BBD99E4A7F3}"/>
                  </a:ext>
                </a:extLst>
              </p:cNvPr>
              <p:cNvSpPr/>
              <p:nvPr/>
            </p:nvSpPr>
            <p:spPr>
              <a:xfrm>
                <a:off x="9290688" y="3571650"/>
                <a:ext cx="1485342" cy="151542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9135D6-A3B7-4200-9406-824EA886C495}"/>
                </a:ext>
              </a:extLst>
            </p:cNvPr>
            <p:cNvSpPr txBox="1"/>
            <p:nvPr/>
          </p:nvSpPr>
          <p:spPr>
            <a:xfrm>
              <a:off x="9303622" y="4052363"/>
              <a:ext cx="1485343" cy="64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err="1">
                  <a:solidFill>
                    <a:schemeClr val="bg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ACLab</a:t>
              </a:r>
              <a:endParaRPr lang="en-US" sz="105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D0B930FC-0D6F-4D9D-939D-6D5D5BAB589C}"/>
              </a:ext>
            </a:extLst>
          </p:cNvPr>
          <p:cNvSpPr txBox="1">
            <a:spLocks/>
          </p:cNvSpPr>
          <p:nvPr userDrawn="1"/>
        </p:nvSpPr>
        <p:spPr>
          <a:xfrm>
            <a:off x="104486" y="4773759"/>
            <a:ext cx="6357731" cy="33694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pPr algn="l"/>
            <a:r>
              <a:rPr lang="en-US" altLang="zh-CN" sz="1500" dirty="0">
                <a:solidFill>
                  <a:schemeClr val="tx1"/>
                </a:solidFill>
              </a:rPr>
              <a:t>Amazon Robotics Applied Scientist Intern Interview, Summer’25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1AA340-1763-414B-B57F-6322EAACF040}"/>
              </a:ext>
            </a:extLst>
          </p:cNvPr>
          <p:cNvCxnSpPr>
            <a:cxnSpLocks/>
          </p:cNvCxnSpPr>
          <p:nvPr userDrawn="1"/>
        </p:nvCxnSpPr>
        <p:spPr>
          <a:xfrm>
            <a:off x="1039530" y="1087553"/>
            <a:ext cx="7680960" cy="0"/>
          </a:xfrm>
          <a:prstGeom prst="line">
            <a:avLst/>
          </a:prstGeom>
          <a:ln w="25400">
            <a:solidFill>
              <a:srgbClr val="C00000">
                <a:alpha val="80000"/>
              </a:srgbClr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2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9304-447F-7146-BF91-B5AD88A1311E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1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FF7-05DB-A94C-81D7-BA14AE82C514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62A89-BD41-E44F-811F-8A1819A577FB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0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4472A-27A6-904F-8DBB-914AA44BCD2B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4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BBD3F-59D9-3742-B233-4B871B788FC8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1AD0-8614-0A4D-A9EE-E15EB1FF9043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9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4B1DF-AD00-2942-B6C8-968109325866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F2E46-6C39-8D4D-9C14-1A097B7ABBF9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1A824-0C68-CC4D-95E6-4A24D88FC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.png"/><Relationship Id="rId21" Type="http://schemas.openxmlformats.org/officeDocument/2006/relationships/image" Target="../media/image330.png"/><Relationship Id="rId34" Type="http://schemas.openxmlformats.org/officeDocument/2006/relationships/image" Target="../media/image11.jpeg"/><Relationship Id="rId42" Type="http://schemas.openxmlformats.org/officeDocument/2006/relationships/image" Target="../media/image19.sv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55" Type="http://schemas.openxmlformats.org/officeDocument/2006/relationships/image" Target="../media/image67.png"/><Relationship Id="rId63" Type="http://schemas.openxmlformats.org/officeDocument/2006/relationships/image" Target="../media/image20.png"/><Relationship Id="rId68" Type="http://schemas.openxmlformats.org/officeDocument/2006/relationships/image" Target="../media/image80.png"/><Relationship Id="rId7" Type="http://schemas.openxmlformats.org/officeDocument/2006/relationships/image" Target="../media/image19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29" Type="http://schemas.openxmlformats.org/officeDocument/2006/relationships/image" Target="../media/image41.png"/><Relationship Id="rId11" Type="http://schemas.openxmlformats.org/officeDocument/2006/relationships/image" Target="../media/image27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14.jpeg"/><Relationship Id="rId40" Type="http://schemas.openxmlformats.org/officeDocument/2006/relationships/image" Target="../media/image17.jpe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8" Type="http://schemas.openxmlformats.org/officeDocument/2006/relationships/image" Target="../media/image70.png"/><Relationship Id="rId66" Type="http://schemas.openxmlformats.org/officeDocument/2006/relationships/image" Target="../media/image78.png"/><Relationship Id="rId5" Type="http://schemas.openxmlformats.org/officeDocument/2006/relationships/image" Target="../media/image177.png"/><Relationship Id="rId61" Type="http://schemas.openxmlformats.org/officeDocument/2006/relationships/image" Target="../media/image73.png"/><Relationship Id="rId19" Type="http://schemas.openxmlformats.org/officeDocument/2006/relationships/image" Target="../media/image7.png"/><Relationship Id="rId14" Type="http://schemas.openxmlformats.org/officeDocument/2006/relationships/image" Target="../media/image260.png"/><Relationship Id="rId22" Type="http://schemas.openxmlformats.org/officeDocument/2006/relationships/image" Target="../media/image34.png"/><Relationship Id="rId27" Type="http://schemas.openxmlformats.org/officeDocument/2006/relationships/image" Target="../media/image9.svg"/><Relationship Id="rId30" Type="http://schemas.openxmlformats.org/officeDocument/2006/relationships/image" Target="../media/image42.png"/><Relationship Id="rId35" Type="http://schemas.openxmlformats.org/officeDocument/2006/relationships/image" Target="../media/image12.jpe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56" Type="http://schemas.openxmlformats.org/officeDocument/2006/relationships/image" Target="../media/image68.png"/><Relationship Id="rId64" Type="http://schemas.openxmlformats.org/officeDocument/2006/relationships/image" Target="../media/image21.png"/><Relationship Id="rId69" Type="http://schemas.openxmlformats.org/officeDocument/2006/relationships/image" Target="../media/image81.png"/><Relationship Id="rId8" Type="http://schemas.openxmlformats.org/officeDocument/2006/relationships/image" Target="../media/image2.png"/><Relationship Id="rId51" Type="http://schemas.openxmlformats.org/officeDocument/2006/relationships/image" Target="../media/image63.png"/><Relationship Id="rId12" Type="http://schemas.openxmlformats.org/officeDocument/2006/relationships/image" Target="../media/image28.png"/><Relationship Id="rId17" Type="http://schemas.openxmlformats.org/officeDocument/2006/relationships/image" Target="../media/image5.png"/><Relationship Id="rId25" Type="http://schemas.openxmlformats.org/officeDocument/2006/relationships/image" Target="../media/image37.png"/><Relationship Id="rId33" Type="http://schemas.openxmlformats.org/officeDocument/2006/relationships/image" Target="../media/image10.jpeg"/><Relationship Id="rId38" Type="http://schemas.openxmlformats.org/officeDocument/2006/relationships/image" Target="../media/image15.jpeg"/><Relationship Id="rId46" Type="http://schemas.openxmlformats.org/officeDocument/2006/relationships/image" Target="../media/image58.png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20" Type="http://schemas.openxmlformats.org/officeDocument/2006/relationships/image" Target="../media/image320.png"/><Relationship Id="rId41" Type="http://schemas.openxmlformats.org/officeDocument/2006/relationships/image" Target="../media/image18.png"/><Relationship Id="rId54" Type="http://schemas.openxmlformats.org/officeDocument/2006/relationships/image" Target="../media/image66.png"/><Relationship Id="rId6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10.png"/><Relationship Id="rId15" Type="http://schemas.openxmlformats.org/officeDocument/2006/relationships/image" Target="../media/image270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13.jpeg"/><Relationship Id="rId49" Type="http://schemas.openxmlformats.org/officeDocument/2006/relationships/image" Target="../media/image61.png"/><Relationship Id="rId57" Type="http://schemas.openxmlformats.org/officeDocument/2006/relationships/image" Target="../media/image69.png"/><Relationship Id="rId10" Type="http://schemas.openxmlformats.org/officeDocument/2006/relationships/image" Target="../media/image26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52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image" Target="../media/image22.png"/><Relationship Id="rId4" Type="http://schemas.openxmlformats.org/officeDocument/2006/relationships/image" Target="../media/image1610.png"/><Relationship Id="rId9" Type="http://schemas.openxmlformats.org/officeDocument/2006/relationships/image" Target="../media/image3.png"/><Relationship Id="rId13" Type="http://schemas.openxmlformats.org/officeDocument/2006/relationships/image" Target="../media/image29.png"/><Relationship Id="rId18" Type="http://schemas.openxmlformats.org/officeDocument/2006/relationships/image" Target="../media/image6.png"/><Relationship Id="rId3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69">
            <a:extLst>
              <a:ext uri="{FF2B5EF4-FFF2-40B4-BE49-F238E27FC236}">
                <a16:creationId xmlns:a16="http://schemas.microsoft.com/office/drawing/2014/main" id="{368047AD-EDF4-6300-5A10-218E554210AA}"/>
              </a:ext>
            </a:extLst>
          </p:cNvPr>
          <p:cNvSpPr/>
          <p:nvPr/>
        </p:nvSpPr>
        <p:spPr>
          <a:xfrm>
            <a:off x="3770245" y="444260"/>
            <a:ext cx="2400870" cy="1219027"/>
          </a:xfrm>
          <a:prstGeom prst="roundRect">
            <a:avLst/>
          </a:prstGeom>
          <a:solidFill>
            <a:srgbClr val="F8C9A9">
              <a:alpha val="43137"/>
            </a:srgbClr>
          </a:solidFill>
          <a:ln w="28575">
            <a:solidFill>
              <a:srgbClr val="F8C9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" name="Connector: Elbow 13">
            <a:extLst>
              <a:ext uri="{FF2B5EF4-FFF2-40B4-BE49-F238E27FC236}">
                <a16:creationId xmlns:a16="http://schemas.microsoft.com/office/drawing/2014/main" id="{1EF2757F-0DEC-B576-3917-378DE213AB28}"/>
              </a:ext>
            </a:extLst>
          </p:cNvPr>
          <p:cNvCxnSpPr>
            <a:cxnSpLocks/>
            <a:stCxn id="95" idx="1"/>
            <a:endCxn id="54" idx="1"/>
          </p:cNvCxnSpPr>
          <p:nvPr/>
        </p:nvCxnSpPr>
        <p:spPr>
          <a:xfrm>
            <a:off x="2096223" y="1874597"/>
            <a:ext cx="373083" cy="6922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lus Sign 316">
            <a:extLst>
              <a:ext uri="{FF2B5EF4-FFF2-40B4-BE49-F238E27FC236}">
                <a16:creationId xmlns:a16="http://schemas.microsoft.com/office/drawing/2014/main" id="{8F4F7DFF-C5EE-201D-4920-51FA9F201A2D}"/>
              </a:ext>
            </a:extLst>
          </p:cNvPr>
          <p:cNvSpPr/>
          <p:nvPr/>
        </p:nvSpPr>
        <p:spPr>
          <a:xfrm>
            <a:off x="5649761" y="1155515"/>
            <a:ext cx="101701" cy="10170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0C8F65-EAFE-CE56-0633-C9D4BCB0F723}"/>
              </a:ext>
            </a:extLst>
          </p:cNvPr>
          <p:cNvGrpSpPr/>
          <p:nvPr/>
        </p:nvGrpSpPr>
        <p:grpSpPr>
          <a:xfrm>
            <a:off x="3848505" y="980245"/>
            <a:ext cx="426698" cy="356796"/>
            <a:chOff x="5179055" y="2211726"/>
            <a:chExt cx="511926" cy="70349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33F7A1-4344-EB50-E2AD-3C9EF60A849E}"/>
                </a:ext>
              </a:extLst>
            </p:cNvPr>
            <p:cNvGrpSpPr/>
            <p:nvPr/>
          </p:nvGrpSpPr>
          <p:grpSpPr>
            <a:xfrm>
              <a:off x="5187501" y="2211726"/>
              <a:ext cx="501307" cy="703497"/>
              <a:chOff x="5299256" y="2486038"/>
              <a:chExt cx="501307" cy="703497"/>
            </a:xfrm>
          </p:grpSpPr>
          <p:sp>
            <p:nvSpPr>
              <p:cNvPr id="15" name="Rectangle: Rounded Corners 275">
                <a:extLst>
                  <a:ext uri="{FF2B5EF4-FFF2-40B4-BE49-F238E27FC236}">
                    <a16:creationId xmlns:a16="http://schemas.microsoft.com/office/drawing/2014/main" id="{AB0CD523-DBAC-4DF5-EB60-6A3B3E59BF9C}"/>
                  </a:ext>
                </a:extLst>
              </p:cNvPr>
              <p:cNvSpPr/>
              <p:nvPr/>
            </p:nvSpPr>
            <p:spPr>
              <a:xfrm>
                <a:off x="5299256" y="2486038"/>
                <a:ext cx="133767" cy="701678"/>
              </a:xfrm>
              <a:prstGeom prst="roundRect">
                <a:avLst>
                  <a:gd name="adj" fmla="val 22431"/>
                </a:avLst>
              </a:prstGeom>
              <a:solidFill>
                <a:srgbClr val="CC99FF">
                  <a:alpha val="50000"/>
                </a:srgbClr>
              </a:solidFill>
              <a:ln w="28575">
                <a:solidFill>
                  <a:srgbClr val="967F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6" name="Rectangle: Rounded Corners 275">
                <a:extLst>
                  <a:ext uri="{FF2B5EF4-FFF2-40B4-BE49-F238E27FC236}">
                    <a16:creationId xmlns:a16="http://schemas.microsoft.com/office/drawing/2014/main" id="{B1974036-CE19-046F-E970-4EE42B6EAEF6}"/>
                  </a:ext>
                </a:extLst>
              </p:cNvPr>
              <p:cNvSpPr/>
              <p:nvPr/>
            </p:nvSpPr>
            <p:spPr>
              <a:xfrm>
                <a:off x="5484466" y="2486038"/>
                <a:ext cx="133767" cy="701678"/>
              </a:xfrm>
              <a:prstGeom prst="roundRect">
                <a:avLst>
                  <a:gd name="adj" fmla="val 22431"/>
                </a:avLst>
              </a:prstGeom>
              <a:solidFill>
                <a:srgbClr val="CC99FF">
                  <a:alpha val="50000"/>
                </a:srgbClr>
              </a:solidFill>
              <a:ln w="28575">
                <a:solidFill>
                  <a:srgbClr val="967F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7" name="Rectangle: Rounded Corners 275">
                <a:extLst>
                  <a:ext uri="{FF2B5EF4-FFF2-40B4-BE49-F238E27FC236}">
                    <a16:creationId xmlns:a16="http://schemas.microsoft.com/office/drawing/2014/main" id="{6A6C4E26-562B-C82A-D0C1-1C1AF209536C}"/>
                  </a:ext>
                </a:extLst>
              </p:cNvPr>
              <p:cNvSpPr/>
              <p:nvPr/>
            </p:nvSpPr>
            <p:spPr>
              <a:xfrm>
                <a:off x="5666796" y="2487857"/>
                <a:ext cx="133767" cy="701678"/>
              </a:xfrm>
              <a:prstGeom prst="roundRect">
                <a:avLst>
                  <a:gd name="adj" fmla="val 22431"/>
                </a:avLst>
              </a:prstGeom>
              <a:solidFill>
                <a:srgbClr val="CC99FF">
                  <a:alpha val="50000"/>
                </a:srgbClr>
              </a:solidFill>
              <a:ln w="28575">
                <a:solidFill>
                  <a:srgbClr val="967F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31B9FE4-FFAB-C200-13E1-6C37AED66A51}"/>
                </a:ext>
              </a:extLst>
            </p:cNvPr>
            <p:cNvGrpSpPr/>
            <p:nvPr/>
          </p:nvGrpSpPr>
          <p:grpSpPr>
            <a:xfrm>
              <a:off x="5179055" y="2272649"/>
              <a:ext cx="511926" cy="549919"/>
              <a:chOff x="5666275" y="2312941"/>
              <a:chExt cx="511926" cy="549919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D5D49CF7-D3E8-8C76-4CFC-44E9073954AC}"/>
                  </a:ext>
                </a:extLst>
              </p:cNvPr>
              <p:cNvSpPr/>
              <p:nvPr/>
            </p:nvSpPr>
            <p:spPr>
              <a:xfrm>
                <a:off x="5688720" y="2312941"/>
                <a:ext cx="474405" cy="5499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CC1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12245F7-3530-25D0-137A-BE2BDC21ADFF}"/>
                  </a:ext>
                </a:extLst>
              </p:cNvPr>
              <p:cNvGrpSpPr/>
              <p:nvPr/>
            </p:nvGrpSpPr>
            <p:grpSpPr>
              <a:xfrm>
                <a:off x="5666275" y="2344923"/>
                <a:ext cx="511926" cy="478463"/>
                <a:chOff x="5183974" y="2279259"/>
                <a:chExt cx="511926" cy="478463"/>
              </a:xfrm>
            </p:grpSpPr>
            <p:sp>
              <p:nvSpPr>
                <p:cNvPr id="13" name="TextBox 3">
                  <a:extLst>
                    <a:ext uri="{FF2B5EF4-FFF2-40B4-BE49-F238E27FC236}">
                      <a16:creationId xmlns:a16="http://schemas.microsoft.com/office/drawing/2014/main" id="{8669EB28-B5E9-0D25-4903-B802ACF53AE7}"/>
                    </a:ext>
                  </a:extLst>
                </p:cNvPr>
                <p:cNvSpPr txBox="1"/>
                <p:nvPr/>
              </p:nvSpPr>
              <p:spPr>
                <a:xfrm>
                  <a:off x="5183974" y="2279259"/>
                  <a:ext cx="499752" cy="27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900">
                      <a:latin typeface="Times" panose="02020603050405020304" pitchFamily="18" charset="0"/>
                      <a:cs typeface="Times" panose="02020603050405020304" pitchFamily="18" charset="0"/>
                    </a:rPr>
                    <a:t>Static</a:t>
                  </a:r>
                  <a:endParaRPr lang="zh-CN" altLang="en-US" sz="9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  <p:sp>
              <p:nvSpPr>
                <p:cNvPr id="14" name="TextBox 3">
                  <a:extLst>
                    <a:ext uri="{FF2B5EF4-FFF2-40B4-BE49-F238E27FC236}">
                      <a16:creationId xmlns:a16="http://schemas.microsoft.com/office/drawing/2014/main" id="{B18D3A36-72CB-DD17-6EAC-998719B9D168}"/>
                    </a:ext>
                  </a:extLst>
                </p:cNvPr>
                <p:cNvSpPr txBox="1"/>
                <p:nvPr/>
              </p:nvSpPr>
              <p:spPr>
                <a:xfrm>
                  <a:off x="5196148" y="2484643"/>
                  <a:ext cx="499752" cy="273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900">
                      <a:latin typeface="Times" panose="02020603050405020304" pitchFamily="18" charset="0"/>
                      <a:cs typeface="Times" panose="02020603050405020304" pitchFamily="18" charset="0"/>
                    </a:rPr>
                    <a:t>Encoder</a:t>
                  </a:r>
                  <a:endParaRPr lang="zh-CN" altLang="en-US" sz="9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610008-6784-9B19-5626-9C6311E66288}"/>
              </a:ext>
            </a:extLst>
          </p:cNvPr>
          <p:cNvGrpSpPr/>
          <p:nvPr/>
        </p:nvGrpSpPr>
        <p:grpSpPr>
          <a:xfrm>
            <a:off x="4526239" y="828904"/>
            <a:ext cx="420671" cy="343861"/>
            <a:chOff x="6363489" y="2112731"/>
            <a:chExt cx="858417" cy="701678"/>
          </a:xfrm>
        </p:grpSpPr>
        <p:sp>
          <p:nvSpPr>
            <p:cNvPr id="19" name="Rectangle: Rounded Corners 275">
              <a:extLst>
                <a:ext uri="{FF2B5EF4-FFF2-40B4-BE49-F238E27FC236}">
                  <a16:creationId xmlns:a16="http://schemas.microsoft.com/office/drawing/2014/main" id="{BB5F9A73-4683-F578-532D-AE21AAB2FA83}"/>
                </a:ext>
              </a:extLst>
            </p:cNvPr>
            <p:cNvSpPr/>
            <p:nvPr/>
          </p:nvSpPr>
          <p:spPr>
            <a:xfrm>
              <a:off x="6363489" y="2112731"/>
              <a:ext cx="747883" cy="701678"/>
            </a:xfrm>
            <a:prstGeom prst="roundRect">
              <a:avLst/>
            </a:prstGeom>
            <a:solidFill>
              <a:srgbClr val="CC99FF">
                <a:alpha val="50000"/>
              </a:srgbClr>
            </a:solidFill>
            <a:ln w="28575">
              <a:solidFill>
                <a:srgbClr val="967F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276">
                  <a:extLst>
                    <a:ext uri="{FF2B5EF4-FFF2-40B4-BE49-F238E27FC236}">
                      <a16:creationId xmlns:a16="http://schemas.microsoft.com/office/drawing/2014/main" id="{E0E9D001-8FB9-A17D-E1E0-B35DF5779478}"/>
                    </a:ext>
                  </a:extLst>
                </p:cNvPr>
                <p:cNvSpPr txBox="1"/>
                <p:nvPr/>
              </p:nvSpPr>
              <p:spPr>
                <a:xfrm>
                  <a:off x="6388305" y="2197607"/>
                  <a:ext cx="833601" cy="5652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CN" altLang="en-US" sz="12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276">
                  <a:extLst>
                    <a:ext uri="{FF2B5EF4-FFF2-40B4-BE49-F238E27FC236}">
                      <a16:creationId xmlns:a16="http://schemas.microsoft.com/office/drawing/2014/main" id="{E0E9D001-8FB9-A17D-E1E0-B35DF5779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8305" y="2197607"/>
                  <a:ext cx="833601" cy="5652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DBE11B-E5B5-CC30-8BC4-D7A3DCE9AD69}"/>
              </a:ext>
            </a:extLst>
          </p:cNvPr>
          <p:cNvGrpSpPr/>
          <p:nvPr/>
        </p:nvGrpSpPr>
        <p:grpSpPr>
          <a:xfrm>
            <a:off x="4536834" y="1243994"/>
            <a:ext cx="372428" cy="344813"/>
            <a:chOff x="5897461" y="2384206"/>
            <a:chExt cx="759972" cy="703620"/>
          </a:xfrm>
          <a:solidFill>
            <a:srgbClr val="FF7566">
              <a:alpha val="56863"/>
            </a:srgbClr>
          </a:solidFill>
        </p:grpSpPr>
        <p:sp>
          <p:nvSpPr>
            <p:cNvPr id="22" name="Rectangle: Rounded Corners 275">
              <a:extLst>
                <a:ext uri="{FF2B5EF4-FFF2-40B4-BE49-F238E27FC236}">
                  <a16:creationId xmlns:a16="http://schemas.microsoft.com/office/drawing/2014/main" id="{F6592679-1486-C2B2-2501-DADF1D0C1B94}"/>
                </a:ext>
              </a:extLst>
            </p:cNvPr>
            <p:cNvSpPr/>
            <p:nvPr/>
          </p:nvSpPr>
          <p:spPr>
            <a:xfrm>
              <a:off x="5897461" y="2384206"/>
              <a:ext cx="747883" cy="701678"/>
            </a:xfrm>
            <a:prstGeom prst="roundRect">
              <a:avLst/>
            </a:prstGeom>
            <a:grpFill/>
            <a:ln w="28575">
              <a:solidFill>
                <a:srgbClr val="FF75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76">
                  <a:extLst>
                    <a:ext uri="{FF2B5EF4-FFF2-40B4-BE49-F238E27FC236}">
                      <a16:creationId xmlns:a16="http://schemas.microsoft.com/office/drawing/2014/main" id="{D17A693A-91FE-1F3C-53E5-5640018A4313}"/>
                    </a:ext>
                  </a:extLst>
                </p:cNvPr>
                <p:cNvSpPr txBox="1"/>
                <p:nvPr/>
              </p:nvSpPr>
              <p:spPr>
                <a:xfrm>
                  <a:off x="5930306" y="2492361"/>
                  <a:ext cx="727127" cy="5954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76">
                  <a:extLst>
                    <a:ext uri="{FF2B5EF4-FFF2-40B4-BE49-F238E27FC236}">
                      <a16:creationId xmlns:a16="http://schemas.microsoft.com/office/drawing/2014/main" id="{D17A693A-91FE-1F3C-53E5-5640018A4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306" y="2492361"/>
                  <a:ext cx="727127" cy="5954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78">
            <a:extLst>
              <a:ext uri="{FF2B5EF4-FFF2-40B4-BE49-F238E27FC236}">
                <a16:creationId xmlns:a16="http://schemas.microsoft.com/office/drawing/2014/main" id="{584A5740-EBF8-34E2-5EE4-C311558454AB}"/>
              </a:ext>
            </a:extLst>
          </p:cNvPr>
          <p:cNvCxnSpPr>
            <a:cxnSpLocks/>
            <a:stCxn id="99" idx="3"/>
            <a:endCxn id="15" idx="1"/>
          </p:cNvCxnSpPr>
          <p:nvPr/>
        </p:nvCxnSpPr>
        <p:spPr>
          <a:xfrm>
            <a:off x="3684239" y="1157797"/>
            <a:ext cx="171306" cy="385"/>
          </a:xfrm>
          <a:prstGeom prst="straightConnector1">
            <a:avLst/>
          </a:prstGeom>
          <a:ln w="38100">
            <a:solidFill>
              <a:srgbClr val="967F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62">
            <a:extLst>
              <a:ext uri="{FF2B5EF4-FFF2-40B4-BE49-F238E27FC236}">
                <a16:creationId xmlns:a16="http://schemas.microsoft.com/office/drawing/2014/main" id="{8ACE06E5-40E9-2D91-6390-A800D14EF022}"/>
              </a:ext>
            </a:extLst>
          </p:cNvPr>
          <p:cNvCxnSpPr>
            <a:cxnSpLocks/>
            <a:stCxn id="85" idx="1"/>
          </p:cNvCxnSpPr>
          <p:nvPr/>
        </p:nvCxnSpPr>
        <p:spPr>
          <a:xfrm rot="16200000" flipH="1">
            <a:off x="3834538" y="785147"/>
            <a:ext cx="37463" cy="1588578"/>
          </a:xfrm>
          <a:prstGeom prst="bentConnector4">
            <a:avLst>
              <a:gd name="adj1" fmla="val 851160"/>
              <a:gd name="adj2" fmla="val 99796"/>
            </a:avLst>
          </a:prstGeom>
          <a:ln w="38100">
            <a:solidFill>
              <a:srgbClr val="FF75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B761DEB-108A-5B7D-2AF5-542A393B1908}"/>
              </a:ext>
            </a:extLst>
          </p:cNvPr>
          <p:cNvGrpSpPr/>
          <p:nvPr/>
        </p:nvGrpSpPr>
        <p:grpSpPr>
          <a:xfrm>
            <a:off x="5259102" y="1299503"/>
            <a:ext cx="868286" cy="297419"/>
            <a:chOff x="8477033" y="2412359"/>
            <a:chExt cx="1771816" cy="606911"/>
          </a:xfrm>
        </p:grpSpPr>
        <p:sp>
          <p:nvSpPr>
            <p:cNvPr id="27" name="Rectangle: Rounded Corners 275">
              <a:extLst>
                <a:ext uri="{FF2B5EF4-FFF2-40B4-BE49-F238E27FC236}">
                  <a16:creationId xmlns:a16="http://schemas.microsoft.com/office/drawing/2014/main" id="{A68F1F95-8BED-A19B-46EC-0893BCA71F58}"/>
                </a:ext>
              </a:extLst>
            </p:cNvPr>
            <p:cNvSpPr/>
            <p:nvPr/>
          </p:nvSpPr>
          <p:spPr>
            <a:xfrm>
              <a:off x="8477033" y="2412359"/>
              <a:ext cx="1771816" cy="562552"/>
            </a:xfrm>
            <a:prstGeom prst="roundRect">
              <a:avLst/>
            </a:prstGeom>
            <a:solidFill>
              <a:srgbClr val="FEA798"/>
            </a:solidFill>
            <a:ln w="28575">
              <a:solidFill>
                <a:srgbClr val="FF75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76CB6DE8-7ABB-EF24-1A12-3081F38F7A9C}"/>
                </a:ext>
              </a:extLst>
            </p:cNvPr>
            <p:cNvGrpSpPr/>
            <p:nvPr/>
          </p:nvGrpSpPr>
          <p:grpSpPr>
            <a:xfrm>
              <a:off x="9441427" y="2418170"/>
              <a:ext cx="729481" cy="595467"/>
              <a:chOff x="9573998" y="4245259"/>
              <a:chExt cx="542926" cy="517730"/>
            </a:xfrm>
          </p:grpSpPr>
          <p:sp>
            <p:nvSpPr>
              <p:cNvPr id="32" name="Rectangle: Rounded Corners 275">
                <a:extLst>
                  <a:ext uri="{FF2B5EF4-FFF2-40B4-BE49-F238E27FC236}">
                    <a16:creationId xmlns:a16="http://schemas.microsoft.com/office/drawing/2014/main" id="{9AFDF589-CB82-9DCE-6E91-60069208D2C0}"/>
                  </a:ext>
                </a:extLst>
              </p:cNvPr>
              <p:cNvSpPr/>
              <p:nvPr/>
            </p:nvSpPr>
            <p:spPr>
              <a:xfrm>
                <a:off x="9573998" y="4327380"/>
                <a:ext cx="542926" cy="331946"/>
              </a:xfrm>
              <a:prstGeom prst="roundRect">
                <a:avLst/>
              </a:prstGeom>
              <a:solidFill>
                <a:srgbClr val="CBD5E0"/>
              </a:solidFill>
              <a:ln w="28575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126">
                    <a:extLst>
                      <a:ext uri="{FF2B5EF4-FFF2-40B4-BE49-F238E27FC236}">
                        <a16:creationId xmlns:a16="http://schemas.microsoft.com/office/drawing/2014/main" id="{F7BBF336-2B9B-0B48-FA07-EE7672E42C4A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247" y="4245259"/>
                    <a:ext cx="442455" cy="5177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126">
                    <a:extLst>
                      <a:ext uri="{FF2B5EF4-FFF2-40B4-BE49-F238E27FC236}">
                        <a16:creationId xmlns:a16="http://schemas.microsoft.com/office/drawing/2014/main" id="{F7BBF336-2B9B-0B48-FA07-EE7672E42C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4247" y="4245259"/>
                    <a:ext cx="442455" cy="5177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0EDA0CD-FBF2-0F7D-ABE2-F5E3F3DC74E5}"/>
                </a:ext>
              </a:extLst>
            </p:cNvPr>
            <p:cNvGrpSpPr/>
            <p:nvPr/>
          </p:nvGrpSpPr>
          <p:grpSpPr>
            <a:xfrm>
              <a:off x="8606831" y="2423803"/>
              <a:ext cx="689488" cy="595467"/>
              <a:chOff x="8908546" y="4232853"/>
              <a:chExt cx="513160" cy="517730"/>
            </a:xfrm>
          </p:grpSpPr>
          <p:sp>
            <p:nvSpPr>
              <p:cNvPr id="30" name="Rectangle: Rounded Corners 275">
                <a:extLst>
                  <a:ext uri="{FF2B5EF4-FFF2-40B4-BE49-F238E27FC236}">
                    <a16:creationId xmlns:a16="http://schemas.microsoft.com/office/drawing/2014/main" id="{0F9A5C42-E922-667E-1706-F94728ABB510}"/>
                  </a:ext>
                </a:extLst>
              </p:cNvPr>
              <p:cNvSpPr/>
              <p:nvPr/>
            </p:nvSpPr>
            <p:spPr>
              <a:xfrm>
                <a:off x="8908546" y="4303971"/>
                <a:ext cx="513160" cy="341477"/>
              </a:xfrm>
              <a:prstGeom prst="roundRect">
                <a:avLst/>
              </a:prstGeom>
              <a:solidFill>
                <a:srgbClr val="E2F0D9"/>
              </a:solidFill>
              <a:ln w="28575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126">
                    <a:extLst>
                      <a:ext uri="{FF2B5EF4-FFF2-40B4-BE49-F238E27FC236}">
                        <a16:creationId xmlns:a16="http://schemas.microsoft.com/office/drawing/2014/main" id="{7DA8D85A-14F1-B76B-0A9D-C1040C5B2B28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458" y="4232853"/>
                    <a:ext cx="442455" cy="5177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126">
                    <a:extLst>
                      <a:ext uri="{FF2B5EF4-FFF2-40B4-BE49-F238E27FC236}">
                        <a16:creationId xmlns:a16="http://schemas.microsoft.com/office/drawing/2014/main" id="{7DA8D85A-14F1-B76B-0A9D-C1040C5B2B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458" y="4232853"/>
                    <a:ext cx="442455" cy="5177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4" name="Straight Arrow Connector 77">
            <a:extLst>
              <a:ext uri="{FF2B5EF4-FFF2-40B4-BE49-F238E27FC236}">
                <a16:creationId xmlns:a16="http://schemas.microsoft.com/office/drawing/2014/main" id="{18E86BE2-42DB-991D-FEE8-4A436722A7E8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4909262" y="1437344"/>
            <a:ext cx="349840" cy="5558"/>
          </a:xfrm>
          <a:prstGeom prst="straightConnector1">
            <a:avLst/>
          </a:prstGeom>
          <a:ln w="38100">
            <a:solidFill>
              <a:srgbClr val="FF756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275">
            <a:extLst>
              <a:ext uri="{FF2B5EF4-FFF2-40B4-BE49-F238E27FC236}">
                <a16:creationId xmlns:a16="http://schemas.microsoft.com/office/drawing/2014/main" id="{4EEC09E9-AF0E-F7CC-F7F5-9D0AFC862E31}"/>
              </a:ext>
            </a:extLst>
          </p:cNvPr>
          <p:cNvSpPr/>
          <p:nvPr/>
        </p:nvSpPr>
        <p:spPr>
          <a:xfrm flipV="1">
            <a:off x="2469306" y="2028931"/>
            <a:ext cx="3702184" cy="1075837"/>
          </a:xfrm>
          <a:prstGeom prst="roundRect">
            <a:avLst/>
          </a:prstGeom>
          <a:solidFill>
            <a:srgbClr val="FFD863">
              <a:alpha val="50000"/>
            </a:srgbClr>
          </a:solidFill>
          <a:ln w="28575">
            <a:solidFill>
              <a:srgbClr val="FFD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pic>
        <p:nvPicPr>
          <p:cNvPr id="55" name="Picture 22">
            <a:extLst>
              <a:ext uri="{FF2B5EF4-FFF2-40B4-BE49-F238E27FC236}">
                <a16:creationId xmlns:a16="http://schemas.microsoft.com/office/drawing/2014/main" id="{D229ABD4-9CB1-C8C6-8443-C52751FEB9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6" r="64750"/>
          <a:stretch/>
        </p:blipFill>
        <p:spPr>
          <a:xfrm>
            <a:off x="2549070" y="2472932"/>
            <a:ext cx="221859" cy="362503"/>
          </a:xfrm>
          <a:prstGeom prst="rect">
            <a:avLst/>
          </a:prstGeom>
        </p:spPr>
      </p:pic>
      <p:cxnSp>
        <p:nvCxnSpPr>
          <p:cNvPr id="56" name="Straight Arrow Connector 29">
            <a:extLst>
              <a:ext uri="{FF2B5EF4-FFF2-40B4-BE49-F238E27FC236}">
                <a16:creationId xmlns:a16="http://schemas.microsoft.com/office/drawing/2014/main" id="{3042BFF7-99E1-0765-5991-A8351BFF0B51}"/>
              </a:ext>
            </a:extLst>
          </p:cNvPr>
          <p:cNvCxnSpPr>
            <a:cxnSpLocks/>
          </p:cNvCxnSpPr>
          <p:nvPr/>
        </p:nvCxnSpPr>
        <p:spPr>
          <a:xfrm>
            <a:off x="2826682" y="2680323"/>
            <a:ext cx="1469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80">
            <a:extLst>
              <a:ext uri="{FF2B5EF4-FFF2-40B4-BE49-F238E27FC236}">
                <a16:creationId xmlns:a16="http://schemas.microsoft.com/office/drawing/2014/main" id="{62D8AC57-ED7F-EAA9-04DD-FDD32FA4D460}"/>
              </a:ext>
            </a:extLst>
          </p:cNvPr>
          <p:cNvCxnSpPr>
            <a:cxnSpLocks/>
          </p:cNvCxnSpPr>
          <p:nvPr/>
        </p:nvCxnSpPr>
        <p:spPr>
          <a:xfrm>
            <a:off x="3554113" y="2680149"/>
            <a:ext cx="1906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91">
            <a:extLst>
              <a:ext uri="{FF2B5EF4-FFF2-40B4-BE49-F238E27FC236}">
                <a16:creationId xmlns:a16="http://schemas.microsoft.com/office/drawing/2014/main" id="{FDD28704-2767-90B2-5C92-4FA671916657}"/>
              </a:ext>
            </a:extLst>
          </p:cNvPr>
          <p:cNvSpPr txBox="1"/>
          <p:nvPr/>
        </p:nvSpPr>
        <p:spPr>
          <a:xfrm>
            <a:off x="3629361" y="2888550"/>
            <a:ext cx="8282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>
                <a:latin typeface="Times" panose="02020603050405020304" pitchFamily="18" charset="0"/>
                <a:cs typeface="Times" panose="02020603050405020304" pitchFamily="18" charset="0"/>
              </a:rPr>
              <a:t>3D Prior</a:t>
            </a:r>
            <a:endParaRPr lang="zh-CN" altLang="en-US" sz="105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Straight Arrow Connector 93">
            <a:extLst>
              <a:ext uri="{FF2B5EF4-FFF2-40B4-BE49-F238E27FC236}">
                <a16:creationId xmlns:a16="http://schemas.microsoft.com/office/drawing/2014/main" id="{A71B9B4B-B526-A19B-EFCE-21509B50FB4F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4232272" y="2683939"/>
            <a:ext cx="435240" cy="32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rapezoid 223">
            <a:extLst>
              <a:ext uri="{FF2B5EF4-FFF2-40B4-BE49-F238E27FC236}">
                <a16:creationId xmlns:a16="http://schemas.microsoft.com/office/drawing/2014/main" id="{9BD55E18-6A55-2AEC-A77C-E4DD6C5E8F63}"/>
              </a:ext>
            </a:extLst>
          </p:cNvPr>
          <p:cNvSpPr/>
          <p:nvPr/>
        </p:nvSpPr>
        <p:spPr>
          <a:xfrm rot="5400000">
            <a:off x="2917339" y="2561302"/>
            <a:ext cx="447715" cy="221858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4" name="Trapezoid 224">
            <a:extLst>
              <a:ext uri="{FF2B5EF4-FFF2-40B4-BE49-F238E27FC236}">
                <a16:creationId xmlns:a16="http://schemas.microsoft.com/office/drawing/2014/main" id="{1B8B1850-753B-3554-8830-B580E22BD399}"/>
              </a:ext>
            </a:extLst>
          </p:cNvPr>
          <p:cNvSpPr/>
          <p:nvPr/>
        </p:nvSpPr>
        <p:spPr>
          <a:xfrm rot="5400000" flipV="1">
            <a:off x="3155456" y="2565507"/>
            <a:ext cx="444074" cy="217091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5" name="TextBox 225">
            <a:extLst>
              <a:ext uri="{FF2B5EF4-FFF2-40B4-BE49-F238E27FC236}">
                <a16:creationId xmlns:a16="http://schemas.microsoft.com/office/drawing/2014/main" id="{A9A0C4AE-0D20-528D-72DC-A8015B91E0CF}"/>
              </a:ext>
            </a:extLst>
          </p:cNvPr>
          <p:cNvSpPr txBox="1"/>
          <p:nvPr/>
        </p:nvSpPr>
        <p:spPr>
          <a:xfrm>
            <a:off x="2960077" y="2450561"/>
            <a:ext cx="59358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25" dirty="0">
                <a:latin typeface="Times" panose="02020603050405020304" pitchFamily="18" charset="0"/>
                <a:cs typeface="Times" panose="02020603050405020304" pitchFamily="18" charset="0"/>
              </a:rPr>
              <a:t>Gaussian</a:t>
            </a:r>
          </a:p>
          <a:p>
            <a:pPr algn="ctr"/>
            <a:r>
              <a:rPr lang="en-US" altLang="zh-CN" sz="825" dirty="0">
                <a:latin typeface="Times" panose="02020603050405020304" pitchFamily="18" charset="0"/>
                <a:cs typeface="Times" panose="02020603050405020304" pitchFamily="18" charset="0"/>
              </a:rPr>
              <a:t>Splatting </a:t>
            </a:r>
          </a:p>
          <a:p>
            <a:pPr algn="ctr"/>
            <a:r>
              <a:rPr lang="en-US" altLang="zh-CN" sz="825" dirty="0">
                <a:latin typeface="Times" panose="02020603050405020304" pitchFamily="18" charset="0"/>
                <a:cs typeface="Times" panose="02020603050405020304" pitchFamily="18" charset="0"/>
              </a:rPr>
              <a:t>Prior</a:t>
            </a:r>
            <a:endParaRPr lang="zh-CN" altLang="en-US" sz="825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83B80C9-97AE-8FA7-6CDA-3C9B2A9D9784}"/>
              </a:ext>
            </a:extLst>
          </p:cNvPr>
          <p:cNvGrpSpPr/>
          <p:nvPr/>
        </p:nvGrpSpPr>
        <p:grpSpPr>
          <a:xfrm>
            <a:off x="3771570" y="2393265"/>
            <a:ext cx="560000" cy="862201"/>
            <a:chOff x="6005690" y="4442153"/>
            <a:chExt cx="1232910" cy="1759398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B31F6B2-1C4B-DAD8-9D3B-618EFBD7FFD8}"/>
                </a:ext>
              </a:extLst>
            </p:cNvPr>
            <p:cNvSpPr/>
            <p:nvPr/>
          </p:nvSpPr>
          <p:spPr>
            <a:xfrm>
              <a:off x="6005690" y="4442153"/>
              <a:ext cx="1232910" cy="10582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657E46FA-57C5-E36D-15DD-30108F8D3135}"/>
                </a:ext>
              </a:extLst>
            </p:cNvPr>
            <p:cNvGrpSpPr/>
            <p:nvPr/>
          </p:nvGrpSpPr>
          <p:grpSpPr>
            <a:xfrm>
              <a:off x="6047510" y="4550648"/>
              <a:ext cx="1178546" cy="1650903"/>
              <a:chOff x="4420828" y="1439287"/>
              <a:chExt cx="3041596" cy="4260656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FB140CD-02EF-DE19-3E39-BC146D3C05DF}"/>
                  </a:ext>
                </a:extLst>
              </p:cNvPr>
              <p:cNvSpPr/>
              <p:nvPr/>
            </p:nvSpPr>
            <p:spPr>
              <a:xfrm>
                <a:off x="4420828" y="1439288"/>
                <a:ext cx="3041596" cy="3241236"/>
              </a:xfrm>
              <a:prstGeom prst="arc">
                <a:avLst>
                  <a:gd name="adj1" fmla="val 10797801"/>
                  <a:gd name="adj2" fmla="val 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5" name="弧形 74">
                <a:extLst>
                  <a:ext uri="{FF2B5EF4-FFF2-40B4-BE49-F238E27FC236}">
                    <a16:creationId xmlns:a16="http://schemas.microsoft.com/office/drawing/2014/main" id="{8F1408FB-87D6-DB60-6AF0-503DF81B3C3C}"/>
                  </a:ext>
                </a:extLst>
              </p:cNvPr>
              <p:cNvSpPr/>
              <p:nvPr/>
            </p:nvSpPr>
            <p:spPr>
              <a:xfrm>
                <a:off x="4420828" y="2477653"/>
                <a:ext cx="3041596" cy="1164506"/>
              </a:xfrm>
              <a:prstGeom prst="arc">
                <a:avLst>
                  <a:gd name="adj1" fmla="val 21588671"/>
                  <a:gd name="adj2" fmla="val 10807559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AC10A5B-8B0E-1589-A25E-E00A802D37D9}"/>
                  </a:ext>
                </a:extLst>
              </p:cNvPr>
              <p:cNvSpPr/>
              <p:nvPr/>
            </p:nvSpPr>
            <p:spPr>
              <a:xfrm rot="10800000">
                <a:off x="4420828" y="2519487"/>
                <a:ext cx="3041596" cy="1164506"/>
              </a:xfrm>
              <a:prstGeom prst="arc">
                <a:avLst>
                  <a:gd name="adj1" fmla="val 21588671"/>
                  <a:gd name="adj2" fmla="val 10807930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2C1BFB2E-7DF6-D447-EFC8-7B35829BD671}"/>
                  </a:ext>
                </a:extLst>
              </p:cNvPr>
              <p:cNvGrpSpPr/>
              <p:nvPr/>
            </p:nvGrpSpPr>
            <p:grpSpPr>
              <a:xfrm>
                <a:off x="5258052" y="1637139"/>
                <a:ext cx="1383415" cy="1725170"/>
                <a:chOff x="5241625" y="1664926"/>
                <a:chExt cx="1383415" cy="1725170"/>
              </a:xfrm>
            </p:grpSpPr>
            <p:sp>
              <p:nvSpPr>
                <p:cNvPr id="80" name="椭圆 79">
                  <a:extLst>
                    <a:ext uri="{FF2B5EF4-FFF2-40B4-BE49-F238E27FC236}">
                      <a16:creationId xmlns:a16="http://schemas.microsoft.com/office/drawing/2014/main" id="{22FD93E8-3C79-9461-96E7-F23DDA2F6DE9}"/>
                    </a:ext>
                  </a:extLst>
                </p:cNvPr>
                <p:cNvSpPr/>
                <p:nvPr/>
              </p:nvSpPr>
              <p:spPr>
                <a:xfrm rot="308045">
                  <a:off x="5241625" y="2996088"/>
                  <a:ext cx="905295" cy="37000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96C82F3C-5AFB-7E21-8052-2176B1C9CA94}"/>
                    </a:ext>
                  </a:extLst>
                </p:cNvPr>
                <p:cNvSpPr/>
                <p:nvPr/>
              </p:nvSpPr>
              <p:spPr>
                <a:xfrm rot="242947">
                  <a:off x="5719745" y="3020091"/>
                  <a:ext cx="905295" cy="370005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pic>
              <p:nvPicPr>
                <p:cNvPr id="82" name="Picture 25">
                  <a:extLst>
                    <a:ext uri="{FF2B5EF4-FFF2-40B4-BE49-F238E27FC236}">
                      <a16:creationId xmlns:a16="http://schemas.microsoft.com/office/drawing/2014/main" id="{0FFF260B-03FD-9408-58CF-D38DB9A370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5365" t="28958" r="49041" b="30736"/>
                <a:stretch/>
              </p:blipFill>
              <p:spPr>
                <a:xfrm>
                  <a:off x="5421732" y="1664926"/>
                  <a:ext cx="1038810" cy="1635968"/>
                </a:xfrm>
                <a:prstGeom prst="rect">
                  <a:avLst/>
                </a:prstGeom>
                <a:ln w="12700">
                  <a:noFill/>
                </a:ln>
              </p:spPr>
            </p:pic>
          </p:grpSp>
          <p:sp>
            <p:nvSpPr>
              <p:cNvPr id="78" name="弧形 77">
                <a:extLst>
                  <a:ext uri="{FF2B5EF4-FFF2-40B4-BE49-F238E27FC236}">
                    <a16:creationId xmlns:a16="http://schemas.microsoft.com/office/drawing/2014/main" id="{69738690-915E-FC63-4DBA-7BFD7071DB54}"/>
                  </a:ext>
                </a:extLst>
              </p:cNvPr>
              <p:cNvSpPr/>
              <p:nvPr/>
            </p:nvSpPr>
            <p:spPr>
              <a:xfrm>
                <a:off x="4844678" y="1439288"/>
                <a:ext cx="2193896" cy="4260655"/>
              </a:xfrm>
              <a:prstGeom prst="arc">
                <a:avLst>
                  <a:gd name="adj1" fmla="val 16201899"/>
                  <a:gd name="adj2" fmla="val 21279911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id="{FEE98783-0642-D8F4-FF83-797D81DCB972}"/>
                  </a:ext>
                </a:extLst>
              </p:cNvPr>
              <p:cNvSpPr/>
              <p:nvPr/>
            </p:nvSpPr>
            <p:spPr>
              <a:xfrm>
                <a:off x="4844678" y="1439287"/>
                <a:ext cx="2193896" cy="4260655"/>
              </a:xfrm>
              <a:prstGeom prst="arc">
                <a:avLst>
                  <a:gd name="adj1" fmla="val 13341138"/>
                  <a:gd name="adj2" fmla="val 16218503"/>
                </a:avLst>
              </a:prstGeom>
              <a:ln w="127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123">
                <a:extLst>
                  <a:ext uri="{FF2B5EF4-FFF2-40B4-BE49-F238E27FC236}">
                    <a16:creationId xmlns:a16="http://schemas.microsoft.com/office/drawing/2014/main" id="{CF0262DE-7E8F-CD1E-137F-6549DF2F055C}"/>
                  </a:ext>
                </a:extLst>
              </p:cNvPr>
              <p:cNvSpPr txBox="1"/>
              <p:nvPr/>
            </p:nvSpPr>
            <p:spPr>
              <a:xfrm>
                <a:off x="4298485" y="2372359"/>
                <a:ext cx="4363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123">
                <a:extLst>
                  <a:ext uri="{FF2B5EF4-FFF2-40B4-BE49-F238E27FC236}">
                    <a16:creationId xmlns:a16="http://schemas.microsoft.com/office/drawing/2014/main" id="{CF0262DE-7E8F-CD1E-137F-6549DF2F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85" y="2372359"/>
                <a:ext cx="43633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123">
                <a:extLst>
                  <a:ext uri="{FF2B5EF4-FFF2-40B4-BE49-F238E27FC236}">
                    <a16:creationId xmlns:a16="http://schemas.microsoft.com/office/drawing/2014/main" id="{A10829E8-C8FB-CB60-BF37-CAC52EC4A058}"/>
                  </a:ext>
                </a:extLst>
              </p:cNvPr>
              <p:cNvSpPr txBox="1"/>
              <p:nvPr/>
            </p:nvSpPr>
            <p:spPr>
              <a:xfrm>
                <a:off x="4752454" y="2758870"/>
                <a:ext cx="625877" cy="310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𝑟𝑖𝑔h𝑡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123">
                <a:extLst>
                  <a:ext uri="{FF2B5EF4-FFF2-40B4-BE49-F238E27FC236}">
                    <a16:creationId xmlns:a16="http://schemas.microsoft.com/office/drawing/2014/main" id="{A10829E8-C8FB-CB60-BF37-CAC52EC4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454" y="2758870"/>
                <a:ext cx="625877" cy="310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123">
                <a:extLst>
                  <a:ext uri="{FF2B5EF4-FFF2-40B4-BE49-F238E27FC236}">
                    <a16:creationId xmlns:a16="http://schemas.microsoft.com/office/drawing/2014/main" id="{A917F9DE-707D-A5A5-0046-94B17A6B1183}"/>
                  </a:ext>
                </a:extLst>
              </p:cNvPr>
              <p:cNvSpPr txBox="1"/>
              <p:nvPr/>
            </p:nvSpPr>
            <p:spPr>
              <a:xfrm>
                <a:off x="4741749" y="2334339"/>
                <a:ext cx="550535" cy="309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𝑙𝑒𝑓𝑡</m:t>
                          </m:r>
                        </m:sup>
                      </m:sSubSup>
                    </m:oMath>
                  </m:oMathPara>
                </a14:m>
                <a:endParaRPr lang="zh-CN" altLang="en-US" sz="12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123">
                <a:extLst>
                  <a:ext uri="{FF2B5EF4-FFF2-40B4-BE49-F238E27FC236}">
                    <a16:creationId xmlns:a16="http://schemas.microsoft.com/office/drawing/2014/main" id="{A917F9DE-707D-A5A5-0046-94B17A6B1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749" y="2334339"/>
                <a:ext cx="550535" cy="30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左大括号 69">
            <a:extLst>
              <a:ext uri="{FF2B5EF4-FFF2-40B4-BE49-F238E27FC236}">
                <a16:creationId xmlns:a16="http://schemas.microsoft.com/office/drawing/2014/main" id="{3216ACF9-73B8-2ECE-699D-58C74DFEF16B}"/>
              </a:ext>
            </a:extLst>
          </p:cNvPr>
          <p:cNvSpPr/>
          <p:nvPr/>
        </p:nvSpPr>
        <p:spPr>
          <a:xfrm>
            <a:off x="4667512" y="2401154"/>
            <a:ext cx="104078" cy="57202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123">
                <a:extLst>
                  <a:ext uri="{FF2B5EF4-FFF2-40B4-BE49-F238E27FC236}">
                    <a16:creationId xmlns:a16="http://schemas.microsoft.com/office/drawing/2014/main" id="{CC273EB1-BADE-997E-9357-66F905614BB5}"/>
                  </a:ext>
                </a:extLst>
              </p:cNvPr>
              <p:cNvSpPr txBox="1"/>
              <p:nvPr/>
            </p:nvSpPr>
            <p:spPr>
              <a:xfrm>
                <a:off x="2561072" y="2810240"/>
                <a:ext cx="3309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2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TextBox 123">
                <a:extLst>
                  <a:ext uri="{FF2B5EF4-FFF2-40B4-BE49-F238E27FC236}">
                    <a16:creationId xmlns:a16="http://schemas.microsoft.com/office/drawing/2014/main" id="{CC273EB1-BADE-997E-9357-66F90561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72" y="2810240"/>
                <a:ext cx="33092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左大括号 84">
            <a:extLst>
              <a:ext uri="{FF2B5EF4-FFF2-40B4-BE49-F238E27FC236}">
                <a16:creationId xmlns:a16="http://schemas.microsoft.com/office/drawing/2014/main" id="{BF583787-2A0A-9A71-5750-F3E4A20B0A73}"/>
              </a:ext>
            </a:extLst>
          </p:cNvPr>
          <p:cNvSpPr/>
          <p:nvPr/>
        </p:nvSpPr>
        <p:spPr>
          <a:xfrm rot="16200000">
            <a:off x="3013718" y="1245786"/>
            <a:ext cx="85232" cy="544605"/>
          </a:xfrm>
          <a:prstGeom prst="leftBrace">
            <a:avLst>
              <a:gd name="adj1" fmla="val 8333"/>
              <a:gd name="adj2" fmla="val 50486"/>
            </a:avLst>
          </a:prstGeom>
          <a:noFill/>
          <a:ln w="28575">
            <a:solidFill>
              <a:srgbClr val="FF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E7E86E1-D116-26DA-CE27-87EA0D06E488}"/>
              </a:ext>
            </a:extLst>
          </p:cNvPr>
          <p:cNvGrpSpPr/>
          <p:nvPr/>
        </p:nvGrpSpPr>
        <p:grpSpPr>
          <a:xfrm>
            <a:off x="5259104" y="852946"/>
            <a:ext cx="874795" cy="287328"/>
            <a:chOff x="8537622" y="2333123"/>
            <a:chExt cx="1318697" cy="586317"/>
          </a:xfrm>
        </p:grpSpPr>
        <p:sp>
          <p:nvSpPr>
            <p:cNvPr id="103" name="Rectangle: Rounded Corners 275">
              <a:extLst>
                <a:ext uri="{FF2B5EF4-FFF2-40B4-BE49-F238E27FC236}">
                  <a16:creationId xmlns:a16="http://schemas.microsoft.com/office/drawing/2014/main" id="{A4F255EA-7B18-054A-5EDB-C8524D90D4A4}"/>
                </a:ext>
              </a:extLst>
            </p:cNvPr>
            <p:cNvSpPr/>
            <p:nvPr/>
          </p:nvSpPr>
          <p:spPr>
            <a:xfrm>
              <a:off x="8537622" y="2353490"/>
              <a:ext cx="1318697" cy="562552"/>
            </a:xfrm>
            <a:prstGeom prst="roundRect">
              <a:avLst/>
            </a:prstGeom>
            <a:solidFill>
              <a:srgbClr val="E3C0EC"/>
            </a:solidFill>
            <a:ln w="28575">
              <a:solidFill>
                <a:srgbClr val="967F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123191C9-A2E9-7810-489A-46CA04000963}"/>
                </a:ext>
              </a:extLst>
            </p:cNvPr>
            <p:cNvGrpSpPr/>
            <p:nvPr/>
          </p:nvGrpSpPr>
          <p:grpSpPr>
            <a:xfrm>
              <a:off x="9255385" y="2354199"/>
              <a:ext cx="548394" cy="565241"/>
              <a:chOff x="9573998" y="4247447"/>
              <a:chExt cx="548394" cy="491450"/>
            </a:xfrm>
          </p:grpSpPr>
          <p:sp>
            <p:nvSpPr>
              <p:cNvPr id="108" name="Rectangle: Rounded Corners 275">
                <a:extLst>
                  <a:ext uri="{FF2B5EF4-FFF2-40B4-BE49-F238E27FC236}">
                    <a16:creationId xmlns:a16="http://schemas.microsoft.com/office/drawing/2014/main" id="{7917E925-980F-2958-C419-22B1C10CE4DF}"/>
                  </a:ext>
                </a:extLst>
              </p:cNvPr>
              <p:cNvSpPr/>
              <p:nvPr/>
            </p:nvSpPr>
            <p:spPr>
              <a:xfrm>
                <a:off x="9573998" y="4327380"/>
                <a:ext cx="526260" cy="335365"/>
              </a:xfrm>
              <a:prstGeom prst="roundRect">
                <a:avLst/>
              </a:prstGeom>
              <a:solidFill>
                <a:srgbClr val="CBD5E0"/>
              </a:solidFill>
              <a:ln w="28575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26">
                    <a:extLst>
                      <a:ext uri="{FF2B5EF4-FFF2-40B4-BE49-F238E27FC236}">
                        <a16:creationId xmlns:a16="http://schemas.microsoft.com/office/drawing/2014/main" id="{FF29EB87-6145-BA46-AD41-9E5881E26864}"/>
                      </a:ext>
                    </a:extLst>
                  </p:cNvPr>
                  <p:cNvSpPr txBox="1"/>
                  <p:nvPr/>
                </p:nvSpPr>
                <p:spPr>
                  <a:xfrm>
                    <a:off x="9594874" y="4247447"/>
                    <a:ext cx="527518" cy="4914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9" name="TextBox 126">
                    <a:extLst>
                      <a:ext uri="{FF2B5EF4-FFF2-40B4-BE49-F238E27FC236}">
                        <a16:creationId xmlns:a16="http://schemas.microsoft.com/office/drawing/2014/main" id="{FF29EB87-6145-BA46-AD41-9E5881E268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4874" y="4247447"/>
                    <a:ext cx="527518" cy="49145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A253AE02-DF00-A86D-EA7F-ACEEC377F5D3}"/>
                </a:ext>
              </a:extLst>
            </p:cNvPr>
            <p:cNvGrpSpPr/>
            <p:nvPr/>
          </p:nvGrpSpPr>
          <p:grpSpPr>
            <a:xfrm>
              <a:off x="8634225" y="2333123"/>
              <a:ext cx="572981" cy="565240"/>
              <a:chOff x="8908545" y="4211794"/>
              <a:chExt cx="572981" cy="491446"/>
            </a:xfrm>
          </p:grpSpPr>
          <p:sp>
            <p:nvSpPr>
              <p:cNvPr id="106" name="Rectangle: Rounded Corners 275">
                <a:extLst>
                  <a:ext uri="{FF2B5EF4-FFF2-40B4-BE49-F238E27FC236}">
                    <a16:creationId xmlns:a16="http://schemas.microsoft.com/office/drawing/2014/main" id="{8FCEA8A1-399D-0172-3BE1-5E6099C14DD8}"/>
                  </a:ext>
                </a:extLst>
              </p:cNvPr>
              <p:cNvSpPr/>
              <p:nvPr/>
            </p:nvSpPr>
            <p:spPr>
              <a:xfrm>
                <a:off x="8908545" y="4303971"/>
                <a:ext cx="526260" cy="335363"/>
              </a:xfrm>
              <a:prstGeom prst="roundRect">
                <a:avLst/>
              </a:prstGeom>
              <a:solidFill>
                <a:srgbClr val="E2F0D9"/>
              </a:solidFill>
              <a:ln w="28575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26">
                    <a:extLst>
                      <a:ext uri="{FF2B5EF4-FFF2-40B4-BE49-F238E27FC236}">
                        <a16:creationId xmlns:a16="http://schemas.microsoft.com/office/drawing/2014/main" id="{262C17BE-B4BE-8AA3-9B07-E9237FC477E6}"/>
                      </a:ext>
                    </a:extLst>
                  </p:cNvPr>
                  <p:cNvSpPr txBox="1"/>
                  <p:nvPr/>
                </p:nvSpPr>
                <p:spPr>
                  <a:xfrm>
                    <a:off x="8909992" y="4211794"/>
                    <a:ext cx="571534" cy="4914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7" name="TextBox 126">
                    <a:extLst>
                      <a:ext uri="{FF2B5EF4-FFF2-40B4-BE49-F238E27FC236}">
                        <a16:creationId xmlns:a16="http://schemas.microsoft.com/office/drawing/2014/main" id="{262C17BE-B4BE-8AA3-9B07-E9237FC47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992" y="4211794"/>
                    <a:ext cx="571534" cy="4914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10" name="Straight Arrow Connector 77">
            <a:extLst>
              <a:ext uri="{FF2B5EF4-FFF2-40B4-BE49-F238E27FC236}">
                <a16:creationId xmlns:a16="http://schemas.microsoft.com/office/drawing/2014/main" id="{866809DA-E2D5-A0B1-B62B-0ED7DD105B13}"/>
              </a:ext>
            </a:extLst>
          </p:cNvPr>
          <p:cNvCxnSpPr>
            <a:cxnSpLocks/>
            <a:stCxn id="19" idx="3"/>
            <a:endCxn id="103" idx="1"/>
          </p:cNvCxnSpPr>
          <p:nvPr/>
        </p:nvCxnSpPr>
        <p:spPr>
          <a:xfrm flipV="1">
            <a:off x="4892745" y="1000767"/>
            <a:ext cx="366359" cy="68"/>
          </a:xfrm>
          <a:prstGeom prst="straightConnector1">
            <a:avLst/>
          </a:prstGeom>
          <a:ln w="38100">
            <a:solidFill>
              <a:srgbClr val="967F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89156C5-6CB5-051C-BDF2-E0D99275242B}"/>
              </a:ext>
            </a:extLst>
          </p:cNvPr>
          <p:cNvGrpSpPr/>
          <p:nvPr/>
        </p:nvGrpSpPr>
        <p:grpSpPr>
          <a:xfrm>
            <a:off x="5755512" y="2326035"/>
            <a:ext cx="357335" cy="738656"/>
            <a:chOff x="9754419" y="3742819"/>
            <a:chExt cx="729174" cy="1507293"/>
          </a:xfrm>
          <a:solidFill>
            <a:srgbClr val="CBD5E0"/>
          </a:solidFill>
        </p:grpSpPr>
        <p:sp>
          <p:nvSpPr>
            <p:cNvPr id="112" name="Rectangle: Rounded Corners 237">
              <a:extLst>
                <a:ext uri="{FF2B5EF4-FFF2-40B4-BE49-F238E27FC236}">
                  <a16:creationId xmlns:a16="http://schemas.microsoft.com/office/drawing/2014/main" id="{216C7AD9-F12B-9097-2AA3-D55859AB75E3}"/>
                </a:ext>
              </a:extLst>
            </p:cNvPr>
            <p:cNvSpPr/>
            <p:nvPr/>
          </p:nvSpPr>
          <p:spPr>
            <a:xfrm>
              <a:off x="9754419" y="3742819"/>
              <a:ext cx="729174" cy="1507293"/>
            </a:xfrm>
            <a:prstGeom prst="roundRect">
              <a:avLst/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13" name="图片 112" descr="卡通人物&#10;&#10;中度可信度描述已自动生成">
              <a:extLst>
                <a:ext uri="{FF2B5EF4-FFF2-40B4-BE49-F238E27FC236}">
                  <a16:creationId xmlns:a16="http://schemas.microsoft.com/office/drawing/2014/main" id="{A262EEE3-B7A2-6A3F-20A6-C88DEDA34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3" t="11617" r="44423" b="12655"/>
            <a:stretch/>
          </p:blipFill>
          <p:spPr>
            <a:xfrm>
              <a:off x="9891482" y="4533965"/>
              <a:ext cx="485739" cy="68031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14" name="图片 113" descr="卡通人物&#10;&#10;中度可信度描述已自动生成">
              <a:extLst>
                <a:ext uri="{FF2B5EF4-FFF2-40B4-BE49-F238E27FC236}">
                  <a16:creationId xmlns:a16="http://schemas.microsoft.com/office/drawing/2014/main" id="{F6F745AD-ABD2-4089-5C1B-0381377D9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3" t="9455" r="45773" b="11029"/>
            <a:stretch/>
          </p:blipFill>
          <p:spPr>
            <a:xfrm>
              <a:off x="9888215" y="3803814"/>
              <a:ext cx="472321" cy="693985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115" name="Connector: Elbow 262">
            <a:extLst>
              <a:ext uri="{FF2B5EF4-FFF2-40B4-BE49-F238E27FC236}">
                <a16:creationId xmlns:a16="http://schemas.microsoft.com/office/drawing/2014/main" id="{CCE97E00-2D9D-43A5-0E9F-2815FC01F1E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273391" y="1000835"/>
            <a:ext cx="252849" cy="158270"/>
          </a:xfrm>
          <a:prstGeom prst="bentConnector3">
            <a:avLst>
              <a:gd name="adj1" fmla="val 50000"/>
            </a:avLst>
          </a:prstGeom>
          <a:ln w="38100">
            <a:solidFill>
              <a:srgbClr val="967FE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3">
            <a:extLst>
              <a:ext uri="{FF2B5EF4-FFF2-40B4-BE49-F238E27FC236}">
                <a16:creationId xmlns:a16="http://schemas.microsoft.com/office/drawing/2014/main" id="{AAA2DEF5-849F-3E19-7E0A-4EB7D76BE34C}"/>
              </a:ext>
            </a:extLst>
          </p:cNvPr>
          <p:cNvCxnSpPr>
            <a:cxnSpLocks/>
            <a:stCxn id="95" idx="1"/>
            <a:endCxn id="99" idx="1"/>
          </p:cNvCxnSpPr>
          <p:nvPr/>
        </p:nvCxnSpPr>
        <p:spPr>
          <a:xfrm flipV="1">
            <a:off x="2096223" y="1157797"/>
            <a:ext cx="366362" cy="716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24DF942-ED8E-FAE3-B485-53A559EAB1D2}"/>
              </a:ext>
            </a:extLst>
          </p:cNvPr>
          <p:cNvGrpSpPr/>
          <p:nvPr/>
        </p:nvGrpSpPr>
        <p:grpSpPr>
          <a:xfrm>
            <a:off x="5325787" y="2322955"/>
            <a:ext cx="357335" cy="738656"/>
            <a:chOff x="8629947" y="3759831"/>
            <a:chExt cx="729174" cy="1507293"/>
          </a:xfrm>
          <a:solidFill>
            <a:srgbClr val="E2F0D9"/>
          </a:solidFill>
        </p:grpSpPr>
        <p:sp>
          <p:nvSpPr>
            <p:cNvPr id="118" name="Rectangle: Rounded Corners 237">
              <a:extLst>
                <a:ext uri="{FF2B5EF4-FFF2-40B4-BE49-F238E27FC236}">
                  <a16:creationId xmlns:a16="http://schemas.microsoft.com/office/drawing/2014/main" id="{E69FCD9B-47D6-179C-ECE0-BF6F8F2D1DCC}"/>
                </a:ext>
              </a:extLst>
            </p:cNvPr>
            <p:cNvSpPr/>
            <p:nvPr/>
          </p:nvSpPr>
          <p:spPr>
            <a:xfrm>
              <a:off x="8629947" y="3759831"/>
              <a:ext cx="729174" cy="1507293"/>
            </a:xfrm>
            <a:prstGeom prst="round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7889D5BD-3881-C7C9-162B-F73EB08FC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7" t="6110" r="43771" b="12740"/>
            <a:stretch/>
          </p:blipFill>
          <p:spPr>
            <a:xfrm>
              <a:off x="8760749" y="4544405"/>
              <a:ext cx="485739" cy="68031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F4AF94C6-8B71-697B-9193-384D457EB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70" t="7213" r="45080" b="6962"/>
            <a:stretch/>
          </p:blipFill>
          <p:spPr>
            <a:xfrm>
              <a:off x="8764948" y="3819493"/>
              <a:ext cx="472321" cy="693985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121" name="Straight Arrow Connector 143">
            <a:extLst>
              <a:ext uri="{FF2B5EF4-FFF2-40B4-BE49-F238E27FC236}">
                <a16:creationId xmlns:a16="http://schemas.microsoft.com/office/drawing/2014/main" id="{537A7316-7120-B9D0-DAE2-52DC93F3F440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5500582" y="1596922"/>
            <a:ext cx="732" cy="16259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43">
            <a:extLst>
              <a:ext uri="{FF2B5EF4-FFF2-40B4-BE49-F238E27FC236}">
                <a16:creationId xmlns:a16="http://schemas.microsoft.com/office/drawing/2014/main" id="{CFC8F9BC-51AA-C75B-B007-66EBE325EA4F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923627" y="1594164"/>
            <a:ext cx="1" cy="163958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43">
            <a:extLst>
              <a:ext uri="{FF2B5EF4-FFF2-40B4-BE49-F238E27FC236}">
                <a16:creationId xmlns:a16="http://schemas.microsoft.com/office/drawing/2014/main" id="{435FEB92-1061-09A3-B0C9-18F56BA70CDF}"/>
              </a:ext>
            </a:extLst>
          </p:cNvPr>
          <p:cNvCxnSpPr>
            <a:cxnSpLocks/>
            <a:stCxn id="112" idx="0"/>
          </p:cNvCxnSpPr>
          <p:nvPr/>
        </p:nvCxnSpPr>
        <p:spPr>
          <a:xfrm flipH="1" flipV="1">
            <a:off x="5933626" y="2032082"/>
            <a:ext cx="554" cy="293953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43">
            <a:extLst>
              <a:ext uri="{FF2B5EF4-FFF2-40B4-BE49-F238E27FC236}">
                <a16:creationId xmlns:a16="http://schemas.microsoft.com/office/drawing/2014/main" id="{F83C9BC8-DE39-7ECD-2A55-4342CA85CEF9}"/>
              </a:ext>
            </a:extLst>
          </p:cNvPr>
          <p:cNvCxnSpPr>
            <a:cxnSpLocks/>
            <a:stCxn id="118" idx="0"/>
          </p:cNvCxnSpPr>
          <p:nvPr/>
        </p:nvCxnSpPr>
        <p:spPr>
          <a:xfrm flipH="1" flipV="1">
            <a:off x="5502176" y="2031067"/>
            <a:ext cx="2279" cy="291888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左大括号 125">
            <a:extLst>
              <a:ext uri="{FF2B5EF4-FFF2-40B4-BE49-F238E27FC236}">
                <a16:creationId xmlns:a16="http://schemas.microsoft.com/office/drawing/2014/main" id="{D677F200-E8BB-16B6-DCD8-4D15C816F2BB}"/>
              </a:ext>
            </a:extLst>
          </p:cNvPr>
          <p:cNvSpPr/>
          <p:nvPr/>
        </p:nvSpPr>
        <p:spPr>
          <a:xfrm rot="10800000">
            <a:off x="6189980" y="894112"/>
            <a:ext cx="120023" cy="680150"/>
          </a:xfrm>
          <a:prstGeom prst="leftBrace">
            <a:avLst>
              <a:gd name="adj1" fmla="val 8333"/>
              <a:gd name="adj2" fmla="val 5015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9" name="Rectangle: Rounded Corners 275">
            <a:extLst>
              <a:ext uri="{FF2B5EF4-FFF2-40B4-BE49-F238E27FC236}">
                <a16:creationId xmlns:a16="http://schemas.microsoft.com/office/drawing/2014/main" id="{C373F246-F4D0-1877-7252-778684800960}"/>
              </a:ext>
            </a:extLst>
          </p:cNvPr>
          <p:cNvSpPr/>
          <p:nvPr/>
        </p:nvSpPr>
        <p:spPr>
          <a:xfrm>
            <a:off x="5285099" y="1758122"/>
            <a:ext cx="840532" cy="24263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46" name="Connector: Elbow 13">
            <a:extLst>
              <a:ext uri="{FF2B5EF4-FFF2-40B4-BE49-F238E27FC236}">
                <a16:creationId xmlns:a16="http://schemas.microsoft.com/office/drawing/2014/main" id="{025F9A22-02ED-78CA-EBA6-ECD2DE64E57D}"/>
              </a:ext>
            </a:extLst>
          </p:cNvPr>
          <p:cNvCxnSpPr>
            <a:cxnSpLocks/>
            <a:stCxn id="287" idx="0"/>
            <a:endCxn id="419" idx="3"/>
          </p:cNvCxnSpPr>
          <p:nvPr/>
        </p:nvCxnSpPr>
        <p:spPr>
          <a:xfrm flipH="1">
            <a:off x="7500808" y="1860219"/>
            <a:ext cx="1236664" cy="1876034"/>
          </a:xfrm>
          <a:prstGeom prst="bentConnector3">
            <a:avLst>
              <a:gd name="adj1" fmla="val -1948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8" name="组合 387">
            <a:extLst>
              <a:ext uri="{FF2B5EF4-FFF2-40B4-BE49-F238E27FC236}">
                <a16:creationId xmlns:a16="http://schemas.microsoft.com/office/drawing/2014/main" id="{2488C5B1-A7AA-E1A0-8DF7-C74CA5A6BB08}"/>
              </a:ext>
            </a:extLst>
          </p:cNvPr>
          <p:cNvGrpSpPr/>
          <p:nvPr/>
        </p:nvGrpSpPr>
        <p:grpSpPr>
          <a:xfrm>
            <a:off x="7275529" y="993325"/>
            <a:ext cx="343775" cy="1762543"/>
            <a:chOff x="13057018" y="421204"/>
            <a:chExt cx="701503" cy="5594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23">
                  <a:extLst>
                    <a:ext uri="{FF2B5EF4-FFF2-40B4-BE49-F238E27FC236}">
                      <a16:creationId xmlns:a16="http://schemas.microsoft.com/office/drawing/2014/main" id="{C54027A1-605F-D35C-0A10-D5004C2E8F5E}"/>
                    </a:ext>
                  </a:extLst>
                </p:cNvPr>
                <p:cNvSpPr txBox="1"/>
                <p:nvPr/>
              </p:nvSpPr>
              <p:spPr>
                <a:xfrm>
                  <a:off x="13119354" y="2852751"/>
                  <a:ext cx="639167" cy="820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105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Box 123">
                  <a:extLst>
                    <a:ext uri="{FF2B5EF4-FFF2-40B4-BE49-F238E27FC236}">
                      <a16:creationId xmlns:a16="http://schemas.microsoft.com/office/drawing/2014/main" id="{C54027A1-605F-D35C-0A10-D5004C2E8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9354" y="2852751"/>
                  <a:ext cx="639167" cy="82017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9" name="TextBox 123">
                  <a:extLst>
                    <a:ext uri="{FF2B5EF4-FFF2-40B4-BE49-F238E27FC236}">
                      <a16:creationId xmlns:a16="http://schemas.microsoft.com/office/drawing/2014/main" id="{E15B7030-C639-6EC0-9FB1-93A831DA49FA}"/>
                    </a:ext>
                  </a:extLst>
                </p:cNvPr>
                <p:cNvSpPr txBox="1"/>
                <p:nvPr/>
              </p:nvSpPr>
              <p:spPr>
                <a:xfrm>
                  <a:off x="13119354" y="421204"/>
                  <a:ext cx="451215" cy="820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9" name="TextBox 123">
                  <a:extLst>
                    <a:ext uri="{FF2B5EF4-FFF2-40B4-BE49-F238E27FC236}">
                      <a16:creationId xmlns:a16="http://schemas.microsoft.com/office/drawing/2014/main" id="{E15B7030-C639-6EC0-9FB1-93A831DA4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9354" y="421204"/>
                  <a:ext cx="451215" cy="82017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123">
                  <a:extLst>
                    <a:ext uri="{FF2B5EF4-FFF2-40B4-BE49-F238E27FC236}">
                      <a16:creationId xmlns:a16="http://schemas.microsoft.com/office/drawing/2014/main" id="{44AB1B61-2066-EA1B-9198-AC8781AEE173}"/>
                    </a:ext>
                  </a:extLst>
                </p:cNvPr>
                <p:cNvSpPr txBox="1"/>
                <p:nvPr/>
              </p:nvSpPr>
              <p:spPr>
                <a:xfrm rot="5400000">
                  <a:off x="12849397" y="1649370"/>
                  <a:ext cx="1059312" cy="518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b="1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1050" b="1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4" name="TextBox 123">
                  <a:extLst>
                    <a:ext uri="{FF2B5EF4-FFF2-40B4-BE49-F238E27FC236}">
                      <a16:creationId xmlns:a16="http://schemas.microsoft.com/office/drawing/2014/main" id="{44AB1B61-2066-EA1B-9198-AC8781AEE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2849397" y="1649370"/>
                  <a:ext cx="1059312" cy="51813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TextBox 123">
                  <a:extLst>
                    <a:ext uri="{FF2B5EF4-FFF2-40B4-BE49-F238E27FC236}">
                      <a16:creationId xmlns:a16="http://schemas.microsoft.com/office/drawing/2014/main" id="{9572075A-1D73-FD4B-47E2-2FD7CCA34FC5}"/>
                    </a:ext>
                  </a:extLst>
                </p:cNvPr>
                <p:cNvSpPr txBox="1"/>
                <p:nvPr/>
              </p:nvSpPr>
              <p:spPr>
                <a:xfrm rot="5400000">
                  <a:off x="13116563" y="3981126"/>
                  <a:ext cx="468398" cy="518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b="1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1050" b="1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5" name="TextBox 123">
                  <a:extLst>
                    <a:ext uri="{FF2B5EF4-FFF2-40B4-BE49-F238E27FC236}">
                      <a16:creationId xmlns:a16="http://schemas.microsoft.com/office/drawing/2014/main" id="{9572075A-1D73-FD4B-47E2-2FD7CCA34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3116563" y="3981126"/>
                  <a:ext cx="468398" cy="518138"/>
                </a:xfrm>
                <a:prstGeom prst="rect">
                  <a:avLst/>
                </a:prstGeom>
                <a:blipFill>
                  <a:blip r:embed="rId23"/>
                  <a:stretch>
                    <a:fillRect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8" name="TextBox 123">
                  <a:extLst>
                    <a:ext uri="{FF2B5EF4-FFF2-40B4-BE49-F238E27FC236}">
                      <a16:creationId xmlns:a16="http://schemas.microsoft.com/office/drawing/2014/main" id="{F0D439EF-FEBC-AAB7-6C36-995AC2BD25DC}"/>
                    </a:ext>
                  </a:extLst>
                </p:cNvPr>
                <p:cNvSpPr txBox="1"/>
                <p:nvPr/>
              </p:nvSpPr>
              <p:spPr>
                <a:xfrm>
                  <a:off x="13057018" y="5195352"/>
                  <a:ext cx="700664" cy="820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50" i="1" dirty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050" i="1" dirty="0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8" name="TextBox 123">
                  <a:extLst>
                    <a:ext uri="{FF2B5EF4-FFF2-40B4-BE49-F238E27FC236}">
                      <a16:creationId xmlns:a16="http://schemas.microsoft.com/office/drawing/2014/main" id="{F0D439EF-FEBC-AAB7-6C36-995AC2BD2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7018" y="5195352"/>
                  <a:ext cx="700664" cy="82017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9" name="Connector: Elbow 13">
            <a:extLst>
              <a:ext uri="{FF2B5EF4-FFF2-40B4-BE49-F238E27FC236}">
                <a16:creationId xmlns:a16="http://schemas.microsoft.com/office/drawing/2014/main" id="{A1F11A4D-CB81-0DFC-C2B3-6EC26986E47D}"/>
              </a:ext>
            </a:extLst>
          </p:cNvPr>
          <p:cNvCxnSpPr>
            <a:cxnSpLocks/>
            <a:stCxn id="126" idx="1"/>
            <a:endCxn id="132" idx="1"/>
          </p:cNvCxnSpPr>
          <p:nvPr/>
        </p:nvCxnSpPr>
        <p:spPr>
          <a:xfrm>
            <a:off x="6310003" y="1233167"/>
            <a:ext cx="996074" cy="655441"/>
          </a:xfrm>
          <a:prstGeom prst="bentConnector3">
            <a:avLst>
              <a:gd name="adj1" fmla="val 82269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2B106E71-3AF1-578E-9ACF-1525FCE79BEE}"/>
              </a:ext>
            </a:extLst>
          </p:cNvPr>
          <p:cNvGrpSpPr/>
          <p:nvPr/>
        </p:nvGrpSpPr>
        <p:grpSpPr>
          <a:xfrm>
            <a:off x="1833108" y="4092162"/>
            <a:ext cx="5604964" cy="366561"/>
            <a:chOff x="1527981" y="3623050"/>
            <a:chExt cx="5908757" cy="386429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C03DAB59-79D0-748F-BAD0-79F4F01BB3D7}"/>
                </a:ext>
              </a:extLst>
            </p:cNvPr>
            <p:cNvGrpSpPr/>
            <p:nvPr/>
          </p:nvGrpSpPr>
          <p:grpSpPr>
            <a:xfrm>
              <a:off x="4172741" y="3681058"/>
              <a:ext cx="636164" cy="328421"/>
              <a:chOff x="4594976" y="3598337"/>
              <a:chExt cx="708572" cy="3632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文本框 178">
                    <a:extLst>
                      <a:ext uri="{FF2B5EF4-FFF2-40B4-BE49-F238E27FC236}">
                        <a16:creationId xmlns:a16="http://schemas.microsoft.com/office/drawing/2014/main" id="{9A483C10-1F63-0308-AAF4-81540A56B646}"/>
                      </a:ext>
                    </a:extLst>
                  </p:cNvPr>
                  <p:cNvSpPr txBox="1"/>
                  <p:nvPr/>
                </p:nvSpPr>
                <p:spPr>
                  <a:xfrm>
                    <a:off x="4866478" y="3598337"/>
                    <a:ext cx="437070" cy="2728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°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9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9" name="文本框 178">
                    <a:extLst>
                      <a:ext uri="{FF2B5EF4-FFF2-40B4-BE49-F238E27FC236}">
                        <a16:creationId xmlns:a16="http://schemas.microsoft.com/office/drawing/2014/main" id="{9A483C10-1F63-0308-AAF4-81540A56B6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6478" y="3598337"/>
                    <a:ext cx="437070" cy="27283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0" name="图形 179" descr="摄像机 轮廓">
                <a:extLst>
                  <a:ext uri="{FF2B5EF4-FFF2-40B4-BE49-F238E27FC236}">
                    <a16:creationId xmlns:a16="http://schemas.microsoft.com/office/drawing/2014/main" id="{460F844B-AA00-7867-F423-EC32B6B5C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4594976" y="3598340"/>
                <a:ext cx="363277" cy="363277"/>
              </a:xfrm>
              <a:prstGeom prst="rect">
                <a:avLst/>
              </a:prstGeom>
            </p:spPr>
          </p:pic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72543E48-A047-CAA5-DDC5-DA134BF31738}"/>
                </a:ext>
              </a:extLst>
            </p:cNvPr>
            <p:cNvGrpSpPr/>
            <p:nvPr/>
          </p:nvGrpSpPr>
          <p:grpSpPr>
            <a:xfrm>
              <a:off x="5426861" y="3652600"/>
              <a:ext cx="674250" cy="328417"/>
              <a:chOff x="4575230" y="3658205"/>
              <a:chExt cx="750993" cy="3632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文本框 181">
                    <a:extLst>
                      <a:ext uri="{FF2B5EF4-FFF2-40B4-BE49-F238E27FC236}">
                        <a16:creationId xmlns:a16="http://schemas.microsoft.com/office/drawing/2014/main" id="{7BDCACCE-913C-01A2-B260-37B74E4DE954}"/>
                      </a:ext>
                    </a:extLst>
                  </p:cNvPr>
                  <p:cNvSpPr txBox="1"/>
                  <p:nvPr/>
                </p:nvSpPr>
                <p:spPr>
                  <a:xfrm>
                    <a:off x="4889153" y="3698630"/>
                    <a:ext cx="437070" cy="2728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+10</m:t>
                              </m:r>
                            </m:e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°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9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2" name="文本框 181">
                    <a:extLst>
                      <a:ext uri="{FF2B5EF4-FFF2-40B4-BE49-F238E27FC236}">
                        <a16:creationId xmlns:a16="http://schemas.microsoft.com/office/drawing/2014/main" id="{7BDCACCE-913C-01A2-B260-37B74E4DE9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9153" y="3698630"/>
                    <a:ext cx="437070" cy="27283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3" name="图形 182" descr="摄像机 轮廓">
                <a:extLst>
                  <a:ext uri="{FF2B5EF4-FFF2-40B4-BE49-F238E27FC236}">
                    <a16:creationId xmlns:a16="http://schemas.microsoft.com/office/drawing/2014/main" id="{E5182350-0A47-C529-B50E-C0CC668DB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4550038" flipH="1">
                <a:off x="4575231" y="3658204"/>
                <a:ext cx="363276" cy="363277"/>
              </a:xfrm>
              <a:prstGeom prst="rect">
                <a:avLst/>
              </a:prstGeom>
            </p:spPr>
          </p:pic>
        </p:grp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F13794F0-607D-BF5B-F240-B6262E172BA9}"/>
                </a:ext>
              </a:extLst>
            </p:cNvPr>
            <p:cNvGrpSpPr/>
            <p:nvPr/>
          </p:nvGrpSpPr>
          <p:grpSpPr>
            <a:xfrm>
              <a:off x="6685059" y="3638747"/>
              <a:ext cx="751679" cy="332330"/>
              <a:chOff x="4639188" y="3753937"/>
              <a:chExt cx="837235" cy="3676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文本框 184">
                    <a:extLst>
                      <a:ext uri="{FF2B5EF4-FFF2-40B4-BE49-F238E27FC236}">
                        <a16:creationId xmlns:a16="http://schemas.microsoft.com/office/drawing/2014/main" id="{2216877E-49B0-2931-0CA0-ECD9B4A7DE69}"/>
                      </a:ext>
                    </a:extLst>
                  </p:cNvPr>
                  <p:cNvSpPr txBox="1"/>
                  <p:nvPr/>
                </p:nvSpPr>
                <p:spPr>
                  <a:xfrm>
                    <a:off x="5039352" y="3848704"/>
                    <a:ext cx="437071" cy="2728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+20</m:t>
                              </m:r>
                            </m:e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°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9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5" name="文本框 184">
                    <a:extLst>
                      <a:ext uri="{FF2B5EF4-FFF2-40B4-BE49-F238E27FC236}">
                        <a16:creationId xmlns:a16="http://schemas.microsoft.com/office/drawing/2014/main" id="{2216877E-49B0-2931-0CA0-ECD9B4A7D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9352" y="3848704"/>
                    <a:ext cx="437071" cy="27283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6" name="图形 185" descr="摄像机 轮廓">
                <a:extLst>
                  <a:ext uri="{FF2B5EF4-FFF2-40B4-BE49-F238E27FC236}">
                    <a16:creationId xmlns:a16="http://schemas.microsoft.com/office/drawing/2014/main" id="{9042AC91-44F3-07CA-A1C7-41E6D18E5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2956632" flipH="1">
                <a:off x="4639188" y="3753937"/>
                <a:ext cx="363277" cy="363277"/>
              </a:xfrm>
              <a:prstGeom prst="rect">
                <a:avLst/>
              </a:prstGeom>
            </p:spPr>
          </p:pic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9B800034-0C77-0367-5C35-5B4FEB22A726}"/>
                </a:ext>
              </a:extLst>
            </p:cNvPr>
            <p:cNvGrpSpPr/>
            <p:nvPr/>
          </p:nvGrpSpPr>
          <p:grpSpPr>
            <a:xfrm>
              <a:off x="1527981" y="3623050"/>
              <a:ext cx="672656" cy="350025"/>
              <a:chOff x="4574269" y="3695366"/>
              <a:chExt cx="749218" cy="3871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56A43E6D-BC3B-9ABE-2BEA-9249409EFAC7}"/>
                      </a:ext>
                    </a:extLst>
                  </p:cNvPr>
                  <p:cNvSpPr txBox="1"/>
                  <p:nvPr/>
                </p:nvSpPr>
                <p:spPr>
                  <a:xfrm>
                    <a:off x="4886417" y="3809706"/>
                    <a:ext cx="437070" cy="2728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−20</m:t>
                              </m:r>
                            </m:e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°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9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8" name="文本框 187">
                    <a:extLst>
                      <a:ext uri="{FF2B5EF4-FFF2-40B4-BE49-F238E27FC236}">
                        <a16:creationId xmlns:a16="http://schemas.microsoft.com/office/drawing/2014/main" id="{56A43E6D-BC3B-9ABE-2BEA-9249409EFA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6417" y="3809706"/>
                    <a:ext cx="437070" cy="27283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9" name="图形 188" descr="摄像机 轮廓">
                <a:extLst>
                  <a:ext uri="{FF2B5EF4-FFF2-40B4-BE49-F238E27FC236}">
                    <a16:creationId xmlns:a16="http://schemas.microsoft.com/office/drawing/2014/main" id="{6BA45ADE-5000-EA14-018E-A0AB65EE7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8529512">
                <a:off x="4574269" y="3695366"/>
                <a:ext cx="363277" cy="363277"/>
              </a:xfrm>
              <a:prstGeom prst="rect">
                <a:avLst/>
              </a:prstGeom>
            </p:spPr>
          </p:pic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63A85C97-011F-6C49-B18B-383F8564F300}"/>
                </a:ext>
              </a:extLst>
            </p:cNvPr>
            <p:cNvGrpSpPr/>
            <p:nvPr/>
          </p:nvGrpSpPr>
          <p:grpSpPr>
            <a:xfrm>
              <a:off x="2695694" y="3655415"/>
              <a:ext cx="714352" cy="328418"/>
              <a:chOff x="4490335" y="3643472"/>
              <a:chExt cx="795661" cy="363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文本框 190">
                    <a:extLst>
                      <a:ext uri="{FF2B5EF4-FFF2-40B4-BE49-F238E27FC236}">
                        <a16:creationId xmlns:a16="http://schemas.microsoft.com/office/drawing/2014/main" id="{99BC992E-CAF4-4528-00F1-C147396EA350}"/>
                      </a:ext>
                    </a:extLst>
                  </p:cNvPr>
                  <p:cNvSpPr txBox="1"/>
                  <p:nvPr/>
                </p:nvSpPr>
                <p:spPr>
                  <a:xfrm>
                    <a:off x="4848925" y="3722007"/>
                    <a:ext cx="437071" cy="2728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−10</m:t>
                              </m:r>
                            </m:e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°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9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1" name="文本框 190">
                    <a:extLst>
                      <a:ext uri="{FF2B5EF4-FFF2-40B4-BE49-F238E27FC236}">
                        <a16:creationId xmlns:a16="http://schemas.microsoft.com/office/drawing/2014/main" id="{99BC992E-CAF4-4528-00F1-C147396EA3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8925" y="3722007"/>
                    <a:ext cx="437071" cy="27283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92" name="图形 191" descr="摄像机 轮廓">
                <a:extLst>
                  <a:ext uri="{FF2B5EF4-FFF2-40B4-BE49-F238E27FC236}">
                    <a16:creationId xmlns:a16="http://schemas.microsoft.com/office/drawing/2014/main" id="{80FF363A-8A51-56B5-491E-FC73D439A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7212860">
                <a:off x="4490335" y="3643472"/>
                <a:ext cx="363277" cy="363277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TextBox 123">
                <a:extLst>
                  <a:ext uri="{FF2B5EF4-FFF2-40B4-BE49-F238E27FC236}">
                    <a16:creationId xmlns:a16="http://schemas.microsoft.com/office/drawing/2014/main" id="{41805A09-2C65-C85D-8CCB-75E3FC9142E1}"/>
                  </a:ext>
                </a:extLst>
              </p:cNvPr>
              <p:cNvSpPr txBox="1"/>
              <p:nvPr/>
            </p:nvSpPr>
            <p:spPr>
              <a:xfrm>
                <a:off x="3417639" y="4507564"/>
                <a:ext cx="21315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Novel View Renderings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𝑛𝑣</m:t>
                        </m:r>
                      </m:sub>
                    </m:sSub>
                  </m:oMath>
                </a14:m>
                <a:endParaRPr lang="zh-CN" altLang="en-US" sz="120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TextBox 123">
                <a:extLst>
                  <a:ext uri="{FF2B5EF4-FFF2-40B4-BE49-F238E27FC236}">
                    <a16:creationId xmlns:a16="http://schemas.microsoft.com/office/drawing/2014/main" id="{41805A09-2C65-C85D-8CCB-75E3FC914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639" y="4507564"/>
                <a:ext cx="2131546" cy="276999"/>
              </a:xfrm>
              <a:prstGeom prst="rect">
                <a:avLst/>
              </a:prstGeom>
              <a:blipFill>
                <a:blip r:embed="rId3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0" name="直接箭头连接符 389">
            <a:extLst>
              <a:ext uri="{FF2B5EF4-FFF2-40B4-BE49-F238E27FC236}">
                <a16:creationId xmlns:a16="http://schemas.microsoft.com/office/drawing/2014/main" id="{2B7B696D-CAB9-B67D-0754-625903B72ECE}"/>
              </a:ext>
            </a:extLst>
          </p:cNvPr>
          <p:cNvCxnSpPr>
            <a:cxnSpLocks/>
          </p:cNvCxnSpPr>
          <p:nvPr/>
        </p:nvCxnSpPr>
        <p:spPr>
          <a:xfrm flipV="1">
            <a:off x="1590290" y="4502208"/>
            <a:ext cx="5935215" cy="2333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F196F192-4F8B-1C6F-DC3F-966D4ADF738B}"/>
              </a:ext>
            </a:extLst>
          </p:cNvPr>
          <p:cNvGrpSpPr/>
          <p:nvPr/>
        </p:nvGrpSpPr>
        <p:grpSpPr>
          <a:xfrm>
            <a:off x="7542738" y="773368"/>
            <a:ext cx="1194734" cy="2173701"/>
            <a:chOff x="11088706" y="1242054"/>
            <a:chExt cx="2106835" cy="3833181"/>
          </a:xfrm>
        </p:grpSpPr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D3F4E5AE-B260-3B56-F7C7-502249D55CCC}"/>
                </a:ext>
              </a:extLst>
            </p:cNvPr>
            <p:cNvSpPr/>
            <p:nvPr/>
          </p:nvSpPr>
          <p:spPr>
            <a:xfrm rot="5400000">
              <a:off x="12102726" y="409879"/>
              <a:ext cx="95206" cy="17595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26" name="矩形 325">
              <a:extLst>
                <a:ext uri="{FF2B5EF4-FFF2-40B4-BE49-F238E27FC236}">
                  <a16:creationId xmlns:a16="http://schemas.microsoft.com/office/drawing/2014/main" id="{429A2B17-A43C-921F-BD22-0E03C9B03317}"/>
                </a:ext>
              </a:extLst>
            </p:cNvPr>
            <p:cNvSpPr/>
            <p:nvPr/>
          </p:nvSpPr>
          <p:spPr>
            <a:xfrm rot="5400000">
              <a:off x="12121487" y="1664518"/>
              <a:ext cx="57683" cy="17595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9B3408D2-02A2-C8B6-6F3C-4F468D7F9AC7}"/>
                </a:ext>
              </a:extLst>
            </p:cNvPr>
            <p:cNvSpPr/>
            <p:nvPr/>
          </p:nvSpPr>
          <p:spPr>
            <a:xfrm rot="5400000">
              <a:off x="12123737" y="2903184"/>
              <a:ext cx="57683" cy="17595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13AA51A2-B0DF-5FC6-7358-7B73F352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" t="-43" r="16464" b="43"/>
            <a:stretch/>
          </p:blipFill>
          <p:spPr>
            <a:xfrm>
              <a:off x="11278473" y="1337958"/>
              <a:ext cx="1747203" cy="1183643"/>
            </a:xfrm>
            <a:prstGeom prst="rect">
              <a:avLst/>
            </a:prstGeom>
          </p:spPr>
        </p:pic>
        <p:pic>
          <p:nvPicPr>
            <p:cNvPr id="331" name="图片 330">
              <a:extLst>
                <a:ext uri="{FF2B5EF4-FFF2-40B4-BE49-F238E27FC236}">
                  <a16:creationId xmlns:a16="http://schemas.microsoft.com/office/drawing/2014/main" id="{A8945931-2144-C01F-5A65-98313EB1D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" t="70" r="16214" b="-70"/>
            <a:stretch/>
          </p:blipFill>
          <p:spPr>
            <a:xfrm>
              <a:off x="11275177" y="3800641"/>
              <a:ext cx="1747203" cy="1183643"/>
            </a:xfrm>
            <a:prstGeom prst="rect">
              <a:avLst/>
            </a:prstGeom>
          </p:spPr>
        </p:pic>
        <p:pic>
          <p:nvPicPr>
            <p:cNvPr id="333" name="图片 332">
              <a:extLst>
                <a:ext uri="{FF2B5EF4-FFF2-40B4-BE49-F238E27FC236}">
                  <a16:creationId xmlns:a16="http://schemas.microsoft.com/office/drawing/2014/main" id="{EBD2E327-4C6C-F696-9BBE-6F6F8173E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" t="-49" r="16393" b="49"/>
            <a:stretch/>
          </p:blipFill>
          <p:spPr>
            <a:xfrm>
              <a:off x="11280301" y="2572845"/>
              <a:ext cx="1747203" cy="1183643"/>
            </a:xfrm>
            <a:prstGeom prst="rect">
              <a:avLst/>
            </a:prstGeom>
          </p:spPr>
        </p:pic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610F636A-DAE3-BDDB-1083-CA811C679765}"/>
                </a:ext>
              </a:extLst>
            </p:cNvPr>
            <p:cNvGrpSpPr/>
            <p:nvPr/>
          </p:nvGrpSpPr>
          <p:grpSpPr>
            <a:xfrm rot="5400000">
              <a:off x="9267546" y="3063216"/>
              <a:ext cx="3833178" cy="190857"/>
              <a:chOff x="11787756" y="738941"/>
              <a:chExt cx="4043262" cy="148277"/>
            </a:xfrm>
          </p:grpSpPr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30CFC9E5-0356-265E-2CDC-57C1B3896216}"/>
                  </a:ext>
                </a:extLst>
              </p:cNvPr>
              <p:cNvSpPr/>
              <p:nvPr/>
            </p:nvSpPr>
            <p:spPr>
              <a:xfrm>
                <a:off x="11787756" y="738941"/>
                <a:ext cx="4043262" cy="14827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263C1EE7-4B1A-ED13-2A4E-DCFE6EBB41CE}"/>
                  </a:ext>
                </a:extLst>
              </p:cNvPr>
              <p:cNvSpPr/>
              <p:nvPr/>
            </p:nvSpPr>
            <p:spPr>
              <a:xfrm>
                <a:off x="11837640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07" name="矩形 206">
                <a:extLst>
                  <a:ext uri="{FF2B5EF4-FFF2-40B4-BE49-F238E27FC236}">
                    <a16:creationId xmlns:a16="http://schemas.microsoft.com/office/drawing/2014/main" id="{362347B3-4655-D75F-A4EE-70524F72D743}"/>
                  </a:ext>
                </a:extLst>
              </p:cNvPr>
              <p:cNvSpPr/>
              <p:nvPr/>
            </p:nvSpPr>
            <p:spPr>
              <a:xfrm>
                <a:off x="11943138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3AA55F01-6431-AB3B-A676-E3410F2E332B}"/>
                  </a:ext>
                </a:extLst>
              </p:cNvPr>
              <p:cNvSpPr/>
              <p:nvPr/>
            </p:nvSpPr>
            <p:spPr>
              <a:xfrm>
                <a:off x="12043784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:a16="http://schemas.microsoft.com/office/drawing/2014/main" id="{3224E58B-04B3-DB82-123F-0164F996FE36}"/>
                  </a:ext>
                </a:extLst>
              </p:cNvPr>
              <p:cNvSpPr/>
              <p:nvPr/>
            </p:nvSpPr>
            <p:spPr>
              <a:xfrm>
                <a:off x="12149282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3EC6F041-814E-BF2A-ABBC-1BAAF947645C}"/>
                  </a:ext>
                </a:extLst>
              </p:cNvPr>
              <p:cNvSpPr/>
              <p:nvPr/>
            </p:nvSpPr>
            <p:spPr>
              <a:xfrm>
                <a:off x="12256559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3F181F93-1853-3AA8-1F26-5F139911C6C9}"/>
                  </a:ext>
                </a:extLst>
              </p:cNvPr>
              <p:cNvSpPr/>
              <p:nvPr/>
            </p:nvSpPr>
            <p:spPr>
              <a:xfrm>
                <a:off x="12362057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AB447BA6-AAE7-9C44-EAC4-666C2D97C103}"/>
                  </a:ext>
                </a:extLst>
              </p:cNvPr>
              <p:cNvSpPr/>
              <p:nvPr/>
            </p:nvSpPr>
            <p:spPr>
              <a:xfrm>
                <a:off x="12462703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3E83AC48-CB6A-D938-588A-62012DEF89E4}"/>
                  </a:ext>
                </a:extLst>
              </p:cNvPr>
              <p:cNvSpPr/>
              <p:nvPr/>
            </p:nvSpPr>
            <p:spPr>
              <a:xfrm>
                <a:off x="12568201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7615F0D9-4A3F-846C-1D8F-24C0D4A0573E}"/>
                  </a:ext>
                </a:extLst>
              </p:cNvPr>
              <p:cNvSpPr/>
              <p:nvPr/>
            </p:nvSpPr>
            <p:spPr>
              <a:xfrm>
                <a:off x="12673844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16CFC321-FF96-D2E4-AD3F-8C908F41E508}"/>
                  </a:ext>
                </a:extLst>
              </p:cNvPr>
              <p:cNvSpPr/>
              <p:nvPr/>
            </p:nvSpPr>
            <p:spPr>
              <a:xfrm>
                <a:off x="12779342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DDDA3E62-46AA-C30A-4899-FE609F62F209}"/>
                  </a:ext>
                </a:extLst>
              </p:cNvPr>
              <p:cNvSpPr/>
              <p:nvPr/>
            </p:nvSpPr>
            <p:spPr>
              <a:xfrm>
                <a:off x="12879988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6812D579-FF2E-7F0E-6ED2-9CF4860E4E90}"/>
                  </a:ext>
                </a:extLst>
              </p:cNvPr>
              <p:cNvSpPr/>
              <p:nvPr/>
            </p:nvSpPr>
            <p:spPr>
              <a:xfrm>
                <a:off x="12985486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8" name="矩形 217">
                <a:extLst>
                  <a:ext uri="{FF2B5EF4-FFF2-40B4-BE49-F238E27FC236}">
                    <a16:creationId xmlns:a16="http://schemas.microsoft.com/office/drawing/2014/main" id="{F229BEEB-7417-13D7-208B-AA6BBB69E642}"/>
                  </a:ext>
                </a:extLst>
              </p:cNvPr>
              <p:cNvSpPr/>
              <p:nvPr/>
            </p:nvSpPr>
            <p:spPr>
              <a:xfrm>
                <a:off x="13092763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284ACB94-472B-0821-2BB3-27148E4685F5}"/>
                  </a:ext>
                </a:extLst>
              </p:cNvPr>
              <p:cNvSpPr/>
              <p:nvPr/>
            </p:nvSpPr>
            <p:spPr>
              <a:xfrm>
                <a:off x="13198261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6971A0AB-ED7E-1729-7069-A1A49148F101}"/>
                  </a:ext>
                </a:extLst>
              </p:cNvPr>
              <p:cNvSpPr/>
              <p:nvPr/>
            </p:nvSpPr>
            <p:spPr>
              <a:xfrm>
                <a:off x="13298907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8312BC84-FB4C-8F93-7E3E-C539389C1D4E}"/>
                  </a:ext>
                </a:extLst>
              </p:cNvPr>
              <p:cNvSpPr/>
              <p:nvPr/>
            </p:nvSpPr>
            <p:spPr>
              <a:xfrm>
                <a:off x="13404405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FD701EB6-6FF6-1C71-B309-5556FC937386}"/>
                  </a:ext>
                </a:extLst>
              </p:cNvPr>
              <p:cNvSpPr/>
              <p:nvPr/>
            </p:nvSpPr>
            <p:spPr>
              <a:xfrm>
                <a:off x="13506830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F9AAF675-C53E-BDB8-9F13-6D0B61CFFCF3}"/>
                  </a:ext>
                </a:extLst>
              </p:cNvPr>
              <p:cNvSpPr/>
              <p:nvPr/>
            </p:nvSpPr>
            <p:spPr>
              <a:xfrm>
                <a:off x="13612328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75C31153-7A55-FFC5-D209-DF83F8A69C6D}"/>
                  </a:ext>
                </a:extLst>
              </p:cNvPr>
              <p:cNvSpPr/>
              <p:nvPr/>
            </p:nvSpPr>
            <p:spPr>
              <a:xfrm>
                <a:off x="13712974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399F3E4C-7017-6C4D-016A-AE3A3D447991}"/>
                  </a:ext>
                </a:extLst>
              </p:cNvPr>
              <p:cNvSpPr/>
              <p:nvPr/>
            </p:nvSpPr>
            <p:spPr>
              <a:xfrm>
                <a:off x="13818472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E1A047E7-12BD-97E3-D1EB-F0AAFD77AEF3}"/>
                  </a:ext>
                </a:extLst>
              </p:cNvPr>
              <p:cNvSpPr/>
              <p:nvPr/>
            </p:nvSpPr>
            <p:spPr>
              <a:xfrm>
                <a:off x="13925749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649668B0-D196-E707-6340-605B926BAA3E}"/>
                  </a:ext>
                </a:extLst>
              </p:cNvPr>
              <p:cNvSpPr/>
              <p:nvPr/>
            </p:nvSpPr>
            <p:spPr>
              <a:xfrm>
                <a:off x="14031247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8" name="矩形 227">
                <a:extLst>
                  <a:ext uri="{FF2B5EF4-FFF2-40B4-BE49-F238E27FC236}">
                    <a16:creationId xmlns:a16="http://schemas.microsoft.com/office/drawing/2014/main" id="{28C641AF-A4D7-00C8-E07E-60B5B973663D}"/>
                  </a:ext>
                </a:extLst>
              </p:cNvPr>
              <p:cNvSpPr/>
              <p:nvPr/>
            </p:nvSpPr>
            <p:spPr>
              <a:xfrm>
                <a:off x="14131893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719B0DE3-D334-6E78-F9EC-A742954437AA}"/>
                  </a:ext>
                </a:extLst>
              </p:cNvPr>
              <p:cNvSpPr/>
              <p:nvPr/>
            </p:nvSpPr>
            <p:spPr>
              <a:xfrm>
                <a:off x="14237391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0" name="矩形 229">
                <a:extLst>
                  <a:ext uri="{FF2B5EF4-FFF2-40B4-BE49-F238E27FC236}">
                    <a16:creationId xmlns:a16="http://schemas.microsoft.com/office/drawing/2014/main" id="{945074F7-A3C3-7CE1-8D97-FA7A83B7C0DB}"/>
                  </a:ext>
                </a:extLst>
              </p:cNvPr>
              <p:cNvSpPr/>
              <p:nvPr/>
            </p:nvSpPr>
            <p:spPr>
              <a:xfrm>
                <a:off x="14343034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B99A5370-DAE5-8365-AFF1-B33EFADA22FC}"/>
                  </a:ext>
                </a:extLst>
              </p:cNvPr>
              <p:cNvSpPr/>
              <p:nvPr/>
            </p:nvSpPr>
            <p:spPr>
              <a:xfrm>
                <a:off x="14448532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C06BD3CE-A21D-F88D-F5AA-6F15EC73E6B8}"/>
                  </a:ext>
                </a:extLst>
              </p:cNvPr>
              <p:cNvSpPr/>
              <p:nvPr/>
            </p:nvSpPr>
            <p:spPr>
              <a:xfrm>
                <a:off x="14549178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3" name="矩形 232">
                <a:extLst>
                  <a:ext uri="{FF2B5EF4-FFF2-40B4-BE49-F238E27FC236}">
                    <a16:creationId xmlns:a16="http://schemas.microsoft.com/office/drawing/2014/main" id="{C1ACDEF0-0A03-86CA-2DF9-618F53AE7928}"/>
                  </a:ext>
                </a:extLst>
              </p:cNvPr>
              <p:cNvSpPr/>
              <p:nvPr/>
            </p:nvSpPr>
            <p:spPr>
              <a:xfrm>
                <a:off x="14654676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135DB3BD-8B84-F21D-7122-9EB36917F3F0}"/>
                  </a:ext>
                </a:extLst>
              </p:cNvPr>
              <p:cNvSpPr/>
              <p:nvPr/>
            </p:nvSpPr>
            <p:spPr>
              <a:xfrm>
                <a:off x="14761953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3B2DB474-A792-FA51-873C-C04A28C141E4}"/>
                  </a:ext>
                </a:extLst>
              </p:cNvPr>
              <p:cNvSpPr/>
              <p:nvPr/>
            </p:nvSpPr>
            <p:spPr>
              <a:xfrm>
                <a:off x="14867451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7A58A2C9-F2BC-FB40-B118-6AA865EC84F8}"/>
                  </a:ext>
                </a:extLst>
              </p:cNvPr>
              <p:cNvSpPr/>
              <p:nvPr/>
            </p:nvSpPr>
            <p:spPr>
              <a:xfrm>
                <a:off x="14968097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F967D3B2-1FD7-7F65-32ED-97E607BBB97F}"/>
                  </a:ext>
                </a:extLst>
              </p:cNvPr>
              <p:cNvSpPr/>
              <p:nvPr/>
            </p:nvSpPr>
            <p:spPr>
              <a:xfrm>
                <a:off x="15073595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DD87042A-C779-F01C-26C5-FBF07A36A91A}"/>
                  </a:ext>
                </a:extLst>
              </p:cNvPr>
              <p:cNvSpPr/>
              <p:nvPr/>
            </p:nvSpPr>
            <p:spPr>
              <a:xfrm>
                <a:off x="15178709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3D6090DC-9E02-5CF2-A558-E1459B786680}"/>
                  </a:ext>
                </a:extLst>
              </p:cNvPr>
              <p:cNvSpPr/>
              <p:nvPr/>
            </p:nvSpPr>
            <p:spPr>
              <a:xfrm>
                <a:off x="15284207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95D9A72D-2E19-68CB-41A5-97C279B20999}"/>
                  </a:ext>
                </a:extLst>
              </p:cNvPr>
              <p:cNvSpPr/>
              <p:nvPr/>
            </p:nvSpPr>
            <p:spPr>
              <a:xfrm>
                <a:off x="15384853" y="787519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184F5D33-5C8B-9127-A3AB-EB73DD9D367E}"/>
                  </a:ext>
                </a:extLst>
              </p:cNvPr>
              <p:cNvSpPr/>
              <p:nvPr/>
            </p:nvSpPr>
            <p:spPr>
              <a:xfrm>
                <a:off x="15490351" y="787519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66BED272-1AC9-6482-F6FF-52E23E1B9D00}"/>
                  </a:ext>
                </a:extLst>
              </p:cNvPr>
              <p:cNvSpPr/>
              <p:nvPr/>
            </p:nvSpPr>
            <p:spPr>
              <a:xfrm>
                <a:off x="15597628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2DFC3BD4-0A44-689B-BDDB-AD00B699EFE4}"/>
                  </a:ext>
                </a:extLst>
              </p:cNvPr>
              <p:cNvSpPr/>
              <p:nvPr/>
            </p:nvSpPr>
            <p:spPr>
              <a:xfrm>
                <a:off x="15703126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02746155-E459-C84C-6434-B653C2DCF35F}"/>
                </a:ext>
              </a:extLst>
            </p:cNvPr>
            <p:cNvGrpSpPr/>
            <p:nvPr/>
          </p:nvGrpSpPr>
          <p:grpSpPr>
            <a:xfrm rot="5400000">
              <a:off x="11191794" y="3071488"/>
              <a:ext cx="3833181" cy="174313"/>
              <a:chOff x="11787756" y="759184"/>
              <a:chExt cx="4043263" cy="128035"/>
            </a:xfrm>
          </p:grpSpPr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2E209665-0CDF-26FC-A67C-9F16B97595E7}"/>
                  </a:ext>
                </a:extLst>
              </p:cNvPr>
              <p:cNvSpPr/>
              <p:nvPr/>
            </p:nvSpPr>
            <p:spPr>
              <a:xfrm>
                <a:off x="11787756" y="759184"/>
                <a:ext cx="4043263" cy="128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88" name="矩形 287">
                <a:extLst>
                  <a:ext uri="{FF2B5EF4-FFF2-40B4-BE49-F238E27FC236}">
                    <a16:creationId xmlns:a16="http://schemas.microsoft.com/office/drawing/2014/main" id="{D39DE14D-E5AC-2196-6DE8-5E1AC6BB50C2}"/>
                  </a:ext>
                </a:extLst>
              </p:cNvPr>
              <p:cNvSpPr/>
              <p:nvPr/>
            </p:nvSpPr>
            <p:spPr>
              <a:xfrm>
                <a:off x="11837640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4DDFD8B-24D6-9B13-0A6A-78A3C5AA334A}"/>
                  </a:ext>
                </a:extLst>
              </p:cNvPr>
              <p:cNvSpPr/>
              <p:nvPr/>
            </p:nvSpPr>
            <p:spPr>
              <a:xfrm>
                <a:off x="11943138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93839319-D8A4-B581-FD8B-6FEF81B6497C}"/>
                  </a:ext>
                </a:extLst>
              </p:cNvPr>
              <p:cNvSpPr/>
              <p:nvPr/>
            </p:nvSpPr>
            <p:spPr>
              <a:xfrm>
                <a:off x="12043784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3FDE1408-86BB-FA4D-C3AB-67AD9EF2FBB4}"/>
                  </a:ext>
                </a:extLst>
              </p:cNvPr>
              <p:cNvSpPr/>
              <p:nvPr/>
            </p:nvSpPr>
            <p:spPr>
              <a:xfrm>
                <a:off x="12149282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2" name="矩形 291">
                <a:extLst>
                  <a:ext uri="{FF2B5EF4-FFF2-40B4-BE49-F238E27FC236}">
                    <a16:creationId xmlns:a16="http://schemas.microsoft.com/office/drawing/2014/main" id="{EE41910A-80D2-D39E-BEAB-63728D25F7C2}"/>
                  </a:ext>
                </a:extLst>
              </p:cNvPr>
              <p:cNvSpPr/>
              <p:nvPr/>
            </p:nvSpPr>
            <p:spPr>
              <a:xfrm>
                <a:off x="12256559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3" name="矩形 292">
                <a:extLst>
                  <a:ext uri="{FF2B5EF4-FFF2-40B4-BE49-F238E27FC236}">
                    <a16:creationId xmlns:a16="http://schemas.microsoft.com/office/drawing/2014/main" id="{DE85ABCE-D02F-7B5C-1195-B3EEBAB43B53}"/>
                  </a:ext>
                </a:extLst>
              </p:cNvPr>
              <p:cNvSpPr/>
              <p:nvPr/>
            </p:nvSpPr>
            <p:spPr>
              <a:xfrm>
                <a:off x="12362057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4" name="矩形 293">
                <a:extLst>
                  <a:ext uri="{FF2B5EF4-FFF2-40B4-BE49-F238E27FC236}">
                    <a16:creationId xmlns:a16="http://schemas.microsoft.com/office/drawing/2014/main" id="{E450F84E-8FCA-CBFE-FB0B-6C901B578A6F}"/>
                  </a:ext>
                </a:extLst>
              </p:cNvPr>
              <p:cNvSpPr/>
              <p:nvPr/>
            </p:nvSpPr>
            <p:spPr>
              <a:xfrm>
                <a:off x="12462703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F7F6E418-AE7C-2F75-2B96-6799EE2F4A6D}"/>
                  </a:ext>
                </a:extLst>
              </p:cNvPr>
              <p:cNvSpPr/>
              <p:nvPr/>
            </p:nvSpPr>
            <p:spPr>
              <a:xfrm>
                <a:off x="12568201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6" name="矩形 295">
                <a:extLst>
                  <a:ext uri="{FF2B5EF4-FFF2-40B4-BE49-F238E27FC236}">
                    <a16:creationId xmlns:a16="http://schemas.microsoft.com/office/drawing/2014/main" id="{4B026D3D-2E39-1059-6B79-EE0E5F48B992}"/>
                  </a:ext>
                </a:extLst>
              </p:cNvPr>
              <p:cNvSpPr/>
              <p:nvPr/>
            </p:nvSpPr>
            <p:spPr>
              <a:xfrm>
                <a:off x="12673844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7" name="矩形 296">
                <a:extLst>
                  <a:ext uri="{FF2B5EF4-FFF2-40B4-BE49-F238E27FC236}">
                    <a16:creationId xmlns:a16="http://schemas.microsoft.com/office/drawing/2014/main" id="{0742DB97-ED45-D039-1F17-D333CF563F20}"/>
                  </a:ext>
                </a:extLst>
              </p:cNvPr>
              <p:cNvSpPr/>
              <p:nvPr/>
            </p:nvSpPr>
            <p:spPr>
              <a:xfrm>
                <a:off x="12779342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680FA4CE-BC23-517D-6F2E-1D946C2AC010}"/>
                  </a:ext>
                </a:extLst>
              </p:cNvPr>
              <p:cNvSpPr/>
              <p:nvPr/>
            </p:nvSpPr>
            <p:spPr>
              <a:xfrm>
                <a:off x="12879988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299" name="矩形 298">
                <a:extLst>
                  <a:ext uri="{FF2B5EF4-FFF2-40B4-BE49-F238E27FC236}">
                    <a16:creationId xmlns:a16="http://schemas.microsoft.com/office/drawing/2014/main" id="{BA7A4DDE-EE72-2262-FA2C-B22A930E0A53}"/>
                  </a:ext>
                </a:extLst>
              </p:cNvPr>
              <p:cNvSpPr/>
              <p:nvPr/>
            </p:nvSpPr>
            <p:spPr>
              <a:xfrm>
                <a:off x="12985486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92482615-9B50-8286-BA3C-ADBE13192489}"/>
                  </a:ext>
                </a:extLst>
              </p:cNvPr>
              <p:cNvSpPr/>
              <p:nvPr/>
            </p:nvSpPr>
            <p:spPr>
              <a:xfrm>
                <a:off x="13092763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3506FBD6-9859-BD4D-FD4F-53884C1550AD}"/>
                  </a:ext>
                </a:extLst>
              </p:cNvPr>
              <p:cNvSpPr/>
              <p:nvPr/>
            </p:nvSpPr>
            <p:spPr>
              <a:xfrm>
                <a:off x="13198261" y="795330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C3CF4C9C-F5D8-563F-6657-9DEFA662DED9}"/>
                  </a:ext>
                </a:extLst>
              </p:cNvPr>
              <p:cNvSpPr/>
              <p:nvPr/>
            </p:nvSpPr>
            <p:spPr>
              <a:xfrm>
                <a:off x="13298907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41FA1B15-9E5B-AC9F-9B51-A522E350F08E}"/>
                  </a:ext>
                </a:extLst>
              </p:cNvPr>
              <p:cNvSpPr/>
              <p:nvPr/>
            </p:nvSpPr>
            <p:spPr>
              <a:xfrm>
                <a:off x="13404405" y="795273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AB62F5A3-5B81-20B8-B9BF-018674DC5BA3}"/>
                  </a:ext>
                </a:extLst>
              </p:cNvPr>
              <p:cNvSpPr/>
              <p:nvPr/>
            </p:nvSpPr>
            <p:spPr>
              <a:xfrm>
                <a:off x="13506830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7BDC31DA-DD20-19EF-3CDE-4D9055BCD345}"/>
                  </a:ext>
                </a:extLst>
              </p:cNvPr>
              <p:cNvSpPr/>
              <p:nvPr/>
            </p:nvSpPr>
            <p:spPr>
              <a:xfrm>
                <a:off x="13612328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5146E8AE-1A32-0922-A429-C40BC542633E}"/>
                  </a:ext>
                </a:extLst>
              </p:cNvPr>
              <p:cNvSpPr/>
              <p:nvPr/>
            </p:nvSpPr>
            <p:spPr>
              <a:xfrm>
                <a:off x="13712974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5BB62E2B-BBDE-2A3C-9FF3-0A2674C59EDA}"/>
                  </a:ext>
                </a:extLst>
              </p:cNvPr>
              <p:cNvSpPr/>
              <p:nvPr/>
            </p:nvSpPr>
            <p:spPr>
              <a:xfrm>
                <a:off x="13818472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2C74834A-F51E-DCCB-2185-CD4F1A751F51}"/>
                  </a:ext>
                </a:extLst>
              </p:cNvPr>
              <p:cNvSpPr/>
              <p:nvPr/>
            </p:nvSpPr>
            <p:spPr>
              <a:xfrm>
                <a:off x="13925749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81F91EA8-3D30-AC91-734C-3D738A05A4EA}"/>
                  </a:ext>
                </a:extLst>
              </p:cNvPr>
              <p:cNvSpPr/>
              <p:nvPr/>
            </p:nvSpPr>
            <p:spPr>
              <a:xfrm>
                <a:off x="14031247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0" name="矩形 309">
                <a:extLst>
                  <a:ext uri="{FF2B5EF4-FFF2-40B4-BE49-F238E27FC236}">
                    <a16:creationId xmlns:a16="http://schemas.microsoft.com/office/drawing/2014/main" id="{921A02EF-6821-55BF-ADA2-759288285E8B}"/>
                  </a:ext>
                </a:extLst>
              </p:cNvPr>
              <p:cNvSpPr/>
              <p:nvPr/>
            </p:nvSpPr>
            <p:spPr>
              <a:xfrm>
                <a:off x="14131893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618688F3-72FE-56F7-5852-29DF5FFB6A90}"/>
                  </a:ext>
                </a:extLst>
              </p:cNvPr>
              <p:cNvSpPr/>
              <p:nvPr/>
            </p:nvSpPr>
            <p:spPr>
              <a:xfrm>
                <a:off x="14237391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FC05348C-7E61-D102-F810-74EC7CAC5FD2}"/>
                  </a:ext>
                </a:extLst>
              </p:cNvPr>
              <p:cNvSpPr/>
              <p:nvPr/>
            </p:nvSpPr>
            <p:spPr>
              <a:xfrm>
                <a:off x="14343034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7660FCDB-D28A-5B53-0B1B-57086BDC033B}"/>
                  </a:ext>
                </a:extLst>
              </p:cNvPr>
              <p:cNvSpPr/>
              <p:nvPr/>
            </p:nvSpPr>
            <p:spPr>
              <a:xfrm>
                <a:off x="14448532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179D84FD-69E7-9F35-335E-E0E77021CDC5}"/>
                  </a:ext>
                </a:extLst>
              </p:cNvPr>
              <p:cNvSpPr/>
              <p:nvPr/>
            </p:nvSpPr>
            <p:spPr>
              <a:xfrm>
                <a:off x="14549178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5" name="矩形 314">
                <a:extLst>
                  <a:ext uri="{FF2B5EF4-FFF2-40B4-BE49-F238E27FC236}">
                    <a16:creationId xmlns:a16="http://schemas.microsoft.com/office/drawing/2014/main" id="{C73E6D3D-97EA-C0B3-5EAB-B31787C3B5BF}"/>
                  </a:ext>
                </a:extLst>
              </p:cNvPr>
              <p:cNvSpPr/>
              <p:nvPr/>
            </p:nvSpPr>
            <p:spPr>
              <a:xfrm>
                <a:off x="14654676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6" name="矩形 315">
                <a:extLst>
                  <a:ext uri="{FF2B5EF4-FFF2-40B4-BE49-F238E27FC236}">
                    <a16:creationId xmlns:a16="http://schemas.microsoft.com/office/drawing/2014/main" id="{E10B69D0-E804-BC06-AF0A-0F5B11C2B44F}"/>
                  </a:ext>
                </a:extLst>
              </p:cNvPr>
              <p:cNvSpPr/>
              <p:nvPr/>
            </p:nvSpPr>
            <p:spPr>
              <a:xfrm>
                <a:off x="14761953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18B5AA99-B39E-C5D8-F7CD-98D82DE283BF}"/>
                  </a:ext>
                </a:extLst>
              </p:cNvPr>
              <p:cNvSpPr/>
              <p:nvPr/>
            </p:nvSpPr>
            <p:spPr>
              <a:xfrm>
                <a:off x="14867451" y="791702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8" name="矩形 317">
                <a:extLst>
                  <a:ext uri="{FF2B5EF4-FFF2-40B4-BE49-F238E27FC236}">
                    <a16:creationId xmlns:a16="http://schemas.microsoft.com/office/drawing/2014/main" id="{C5369F3B-EBF2-FA87-D1AD-723FBEE19736}"/>
                  </a:ext>
                </a:extLst>
              </p:cNvPr>
              <p:cNvSpPr/>
              <p:nvPr/>
            </p:nvSpPr>
            <p:spPr>
              <a:xfrm>
                <a:off x="14968097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19" name="矩形 318">
                <a:extLst>
                  <a:ext uri="{FF2B5EF4-FFF2-40B4-BE49-F238E27FC236}">
                    <a16:creationId xmlns:a16="http://schemas.microsoft.com/office/drawing/2014/main" id="{5C24E789-130C-743B-5615-537327DF73CC}"/>
                  </a:ext>
                </a:extLst>
              </p:cNvPr>
              <p:cNvSpPr/>
              <p:nvPr/>
            </p:nvSpPr>
            <p:spPr>
              <a:xfrm>
                <a:off x="15073595" y="791645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0" name="矩形 319">
                <a:extLst>
                  <a:ext uri="{FF2B5EF4-FFF2-40B4-BE49-F238E27FC236}">
                    <a16:creationId xmlns:a16="http://schemas.microsoft.com/office/drawing/2014/main" id="{63C66CDC-1AFA-8816-0A63-10F57CA09F18}"/>
                  </a:ext>
                </a:extLst>
              </p:cNvPr>
              <p:cNvSpPr/>
              <p:nvPr/>
            </p:nvSpPr>
            <p:spPr>
              <a:xfrm>
                <a:off x="15178709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1" name="矩形 320">
                <a:extLst>
                  <a:ext uri="{FF2B5EF4-FFF2-40B4-BE49-F238E27FC236}">
                    <a16:creationId xmlns:a16="http://schemas.microsoft.com/office/drawing/2014/main" id="{01B02CE8-CDA6-2F82-D8CA-7712E4683F99}"/>
                  </a:ext>
                </a:extLst>
              </p:cNvPr>
              <p:cNvSpPr/>
              <p:nvPr/>
            </p:nvSpPr>
            <p:spPr>
              <a:xfrm>
                <a:off x="15284207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969111AB-86B8-0143-0C85-75CA8ECE3990}"/>
                  </a:ext>
                </a:extLst>
              </p:cNvPr>
              <p:cNvSpPr/>
              <p:nvPr/>
            </p:nvSpPr>
            <p:spPr>
              <a:xfrm>
                <a:off x="15384853" y="787519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EB59C88C-F5D6-7648-444E-96611B48DE56}"/>
                  </a:ext>
                </a:extLst>
              </p:cNvPr>
              <p:cNvSpPr/>
              <p:nvPr/>
            </p:nvSpPr>
            <p:spPr>
              <a:xfrm>
                <a:off x="15490351" y="787519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4" name="矩形 323">
                <a:extLst>
                  <a:ext uri="{FF2B5EF4-FFF2-40B4-BE49-F238E27FC236}">
                    <a16:creationId xmlns:a16="http://schemas.microsoft.com/office/drawing/2014/main" id="{5A16344D-6BE3-BC90-6712-57848FF99DF7}"/>
                  </a:ext>
                </a:extLst>
              </p:cNvPr>
              <p:cNvSpPr/>
              <p:nvPr/>
            </p:nvSpPr>
            <p:spPr>
              <a:xfrm>
                <a:off x="15597628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5" name="矩形 324">
                <a:extLst>
                  <a:ext uri="{FF2B5EF4-FFF2-40B4-BE49-F238E27FC236}">
                    <a16:creationId xmlns:a16="http://schemas.microsoft.com/office/drawing/2014/main" id="{8DCC3043-C83E-AA1F-E8CE-FF1D9C1635EE}"/>
                  </a:ext>
                </a:extLst>
              </p:cNvPr>
              <p:cNvSpPr/>
              <p:nvPr/>
            </p:nvSpPr>
            <p:spPr>
              <a:xfrm>
                <a:off x="15703126" y="787576"/>
                <a:ext cx="55615" cy="53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678F809C-19D5-1FF7-05E9-FA6A999AC96F}"/>
                </a:ext>
              </a:extLst>
            </p:cNvPr>
            <p:cNvSpPr/>
            <p:nvPr/>
          </p:nvSpPr>
          <p:spPr>
            <a:xfrm rot="5400000">
              <a:off x="12102703" y="4147853"/>
              <a:ext cx="95206" cy="17595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grpSp>
        <p:nvGrpSpPr>
          <p:cNvPr id="424" name="组合 423">
            <a:extLst>
              <a:ext uri="{FF2B5EF4-FFF2-40B4-BE49-F238E27FC236}">
                <a16:creationId xmlns:a16="http://schemas.microsoft.com/office/drawing/2014/main" id="{AF64B710-4ACB-7115-3509-43325DD87B46}"/>
              </a:ext>
            </a:extLst>
          </p:cNvPr>
          <p:cNvGrpSpPr/>
          <p:nvPr/>
        </p:nvGrpSpPr>
        <p:grpSpPr>
          <a:xfrm>
            <a:off x="1590290" y="3341709"/>
            <a:ext cx="5910518" cy="777285"/>
            <a:chOff x="3016505" y="5384266"/>
            <a:chExt cx="7462104" cy="981332"/>
          </a:xfrm>
        </p:grpSpPr>
        <p:pic>
          <p:nvPicPr>
            <p:cNvPr id="419" name="图片 418">
              <a:extLst>
                <a:ext uri="{FF2B5EF4-FFF2-40B4-BE49-F238E27FC236}">
                  <a16:creationId xmlns:a16="http://schemas.microsoft.com/office/drawing/2014/main" id="{01A3D044-067C-17FD-1C67-409BC2E57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" t="-253" r="16871" b="253"/>
            <a:stretch/>
          </p:blipFill>
          <p:spPr>
            <a:xfrm>
              <a:off x="9052035" y="5399166"/>
              <a:ext cx="1426574" cy="966432"/>
            </a:xfrm>
            <a:prstGeom prst="rect">
              <a:avLst/>
            </a:prstGeom>
          </p:spPr>
        </p:pic>
        <p:pic>
          <p:nvPicPr>
            <p:cNvPr id="420" name="图片 419">
              <a:extLst>
                <a:ext uri="{FF2B5EF4-FFF2-40B4-BE49-F238E27FC236}">
                  <a16:creationId xmlns:a16="http://schemas.microsoft.com/office/drawing/2014/main" id="{81ACC40B-7029-51D4-795B-4EF0B5B04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-319" r="16528" b="319"/>
            <a:stretch/>
          </p:blipFill>
          <p:spPr>
            <a:xfrm>
              <a:off x="7515773" y="5399166"/>
              <a:ext cx="1426574" cy="966432"/>
            </a:xfrm>
            <a:prstGeom prst="rect">
              <a:avLst/>
            </a:prstGeom>
          </p:spPr>
        </p:pic>
        <p:pic>
          <p:nvPicPr>
            <p:cNvPr id="421" name="图片 420">
              <a:extLst>
                <a:ext uri="{FF2B5EF4-FFF2-40B4-BE49-F238E27FC236}">
                  <a16:creationId xmlns:a16="http://schemas.microsoft.com/office/drawing/2014/main" id="{52E4AD0C-D339-1724-214E-4899B759C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" t="-369" r="16928" b="369"/>
            <a:stretch/>
          </p:blipFill>
          <p:spPr>
            <a:xfrm>
              <a:off x="6010235" y="5392404"/>
              <a:ext cx="1426574" cy="966432"/>
            </a:xfrm>
            <a:prstGeom prst="rect">
              <a:avLst/>
            </a:prstGeom>
          </p:spPr>
        </p:pic>
        <p:pic>
          <p:nvPicPr>
            <p:cNvPr id="422" name="图片 421">
              <a:extLst>
                <a:ext uri="{FF2B5EF4-FFF2-40B4-BE49-F238E27FC236}">
                  <a16:creationId xmlns:a16="http://schemas.microsoft.com/office/drawing/2014/main" id="{654AEF31-D188-D0E6-D5E3-1815D0F0D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" t="210" r="17034" b="-210"/>
            <a:stretch/>
          </p:blipFill>
          <p:spPr>
            <a:xfrm>
              <a:off x="4515495" y="5384266"/>
              <a:ext cx="1426574" cy="966432"/>
            </a:xfrm>
            <a:prstGeom prst="rect">
              <a:avLst/>
            </a:prstGeom>
          </p:spPr>
        </p:pic>
        <p:pic>
          <p:nvPicPr>
            <p:cNvPr id="423" name="图片 422">
              <a:extLst>
                <a:ext uri="{FF2B5EF4-FFF2-40B4-BE49-F238E27FC236}">
                  <a16:creationId xmlns:a16="http://schemas.microsoft.com/office/drawing/2014/main" id="{1CFCBCC8-04DF-33D6-C167-0895E7EB4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" t="-630" r="17005" b="630"/>
            <a:stretch/>
          </p:blipFill>
          <p:spPr>
            <a:xfrm>
              <a:off x="3016505" y="5384266"/>
              <a:ext cx="1426574" cy="966432"/>
            </a:xfrm>
            <a:prstGeom prst="rect">
              <a:avLst/>
            </a:prstGeom>
          </p:spPr>
        </p:pic>
      </p:grpSp>
      <p:sp>
        <p:nvSpPr>
          <p:cNvPr id="137" name="TextBox 123">
            <a:extLst>
              <a:ext uri="{FF2B5EF4-FFF2-40B4-BE49-F238E27FC236}">
                <a16:creationId xmlns:a16="http://schemas.microsoft.com/office/drawing/2014/main" id="{34D0F3DC-ED40-26B6-2E68-9B994678E3A0}"/>
              </a:ext>
            </a:extLst>
          </p:cNvPr>
          <p:cNvSpPr txBox="1"/>
          <p:nvPr/>
        </p:nvSpPr>
        <p:spPr>
          <a:xfrm>
            <a:off x="3064063" y="2043319"/>
            <a:ext cx="249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latin typeface="Times" panose="02020603050405020304" pitchFamily="18" charset="0"/>
                <a:cs typeface="Times" panose="02020603050405020304" pitchFamily="18" charset="0"/>
              </a:rPr>
              <a:t>Novel View Feature Optimization</a:t>
            </a:r>
            <a:endParaRPr lang="zh-CN" altLang="en-US" sz="1200" b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TextBox 123">
            <a:extLst>
              <a:ext uri="{FF2B5EF4-FFF2-40B4-BE49-F238E27FC236}">
                <a16:creationId xmlns:a16="http://schemas.microsoft.com/office/drawing/2014/main" id="{07F84F43-B096-6C9D-790F-48EFB4E95FE4}"/>
              </a:ext>
            </a:extLst>
          </p:cNvPr>
          <p:cNvSpPr txBox="1"/>
          <p:nvPr/>
        </p:nvSpPr>
        <p:spPr>
          <a:xfrm>
            <a:off x="3725304" y="479802"/>
            <a:ext cx="249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latin typeface="Times" panose="02020603050405020304" pitchFamily="18" charset="0"/>
                <a:cs typeface="Times" panose="02020603050405020304" pitchFamily="18" charset="0"/>
              </a:rPr>
              <a:t>Backbone Dynamic </a:t>
            </a:r>
            <a:r>
              <a:rPr lang="en-US" altLang="zh-CN" sz="1200" b="1" err="1">
                <a:latin typeface="Times" panose="02020603050405020304" pitchFamily="18" charset="0"/>
                <a:cs typeface="Times" panose="02020603050405020304" pitchFamily="18" charset="0"/>
              </a:rPr>
              <a:t>NeRF</a:t>
            </a:r>
            <a:endParaRPr lang="zh-CN" altLang="en-US" sz="1200" b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890EC91-5FEE-17B5-EF17-C1C940ECB545}"/>
              </a:ext>
            </a:extLst>
          </p:cNvPr>
          <p:cNvGrpSpPr/>
          <p:nvPr/>
        </p:nvGrpSpPr>
        <p:grpSpPr>
          <a:xfrm>
            <a:off x="2359135" y="213080"/>
            <a:ext cx="1406824" cy="1322847"/>
            <a:chOff x="3264182" y="0"/>
            <a:chExt cx="1875765" cy="1763796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AD3E6903-3D95-2847-CA28-76886FBE9620}"/>
                </a:ext>
              </a:extLst>
            </p:cNvPr>
            <p:cNvGrpSpPr/>
            <p:nvPr/>
          </p:nvGrpSpPr>
          <p:grpSpPr>
            <a:xfrm>
              <a:off x="3264182" y="143657"/>
              <a:ext cx="1768591" cy="1007599"/>
              <a:chOff x="1111255" y="2105526"/>
              <a:chExt cx="3291793" cy="1841535"/>
            </a:xfrm>
          </p:grpSpPr>
          <p:pic>
            <p:nvPicPr>
              <p:cNvPr id="36" name="Picture 4">
                <a:extLst>
                  <a:ext uri="{FF2B5EF4-FFF2-40B4-BE49-F238E27FC236}">
                    <a16:creationId xmlns:a16="http://schemas.microsoft.com/office/drawing/2014/main" id="{4246FBAC-4147-459E-F08D-ED08AFE6F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255" y="2381927"/>
                <a:ext cx="3291793" cy="1393193"/>
              </a:xfrm>
              <a:prstGeom prst="rect">
                <a:avLst/>
              </a:prstGeom>
            </p:spPr>
          </p:pic>
          <p:cxnSp>
            <p:nvCxnSpPr>
              <p:cNvPr id="37" name="Straight Arrow Connector 41">
                <a:extLst>
                  <a:ext uri="{FF2B5EF4-FFF2-40B4-BE49-F238E27FC236}">
                    <a16:creationId xmlns:a16="http://schemas.microsoft.com/office/drawing/2014/main" id="{6369FF02-303B-7079-4A64-C4095DB422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08324" y="2105526"/>
                <a:ext cx="126436" cy="1841535"/>
              </a:xfrm>
              <a:prstGeom prst="straightConnector1">
                <a:avLst/>
              </a:prstGeom>
              <a:ln w="19050">
                <a:solidFill>
                  <a:srgbClr val="FF75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55">
                <a:extLst>
                  <a:ext uri="{FF2B5EF4-FFF2-40B4-BE49-F238E27FC236}">
                    <a16:creationId xmlns:a16="http://schemas.microsoft.com/office/drawing/2014/main" id="{5C841E4D-A79D-704E-4C06-107DF52D8C7D}"/>
                  </a:ext>
                </a:extLst>
              </p:cNvPr>
              <p:cNvSpPr/>
              <p:nvPr/>
            </p:nvSpPr>
            <p:spPr>
              <a:xfrm>
                <a:off x="2885755" y="3565446"/>
                <a:ext cx="95804" cy="95804"/>
              </a:xfrm>
              <a:prstGeom prst="ellipse">
                <a:avLst/>
              </a:prstGeom>
              <a:solidFill>
                <a:srgbClr val="F8C9A9">
                  <a:alpha val="50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9" name="Oval 56">
                <a:extLst>
                  <a:ext uri="{FF2B5EF4-FFF2-40B4-BE49-F238E27FC236}">
                    <a16:creationId xmlns:a16="http://schemas.microsoft.com/office/drawing/2014/main" id="{C2EB6FFC-A8EE-08E6-FC47-9EF75464558D}"/>
                  </a:ext>
                </a:extLst>
              </p:cNvPr>
              <p:cNvSpPr/>
              <p:nvPr/>
            </p:nvSpPr>
            <p:spPr>
              <a:xfrm>
                <a:off x="2905311" y="3168821"/>
                <a:ext cx="95804" cy="95804"/>
              </a:xfrm>
              <a:prstGeom prst="ellipse">
                <a:avLst/>
              </a:prstGeom>
              <a:solidFill>
                <a:srgbClr val="F8C9A9">
                  <a:alpha val="51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0" name="Oval 57">
                <a:extLst>
                  <a:ext uri="{FF2B5EF4-FFF2-40B4-BE49-F238E27FC236}">
                    <a16:creationId xmlns:a16="http://schemas.microsoft.com/office/drawing/2014/main" id="{5D4C9A0C-7B6E-9707-FDC9-F47C5578800C}"/>
                  </a:ext>
                </a:extLst>
              </p:cNvPr>
              <p:cNvSpPr/>
              <p:nvPr/>
            </p:nvSpPr>
            <p:spPr>
              <a:xfrm>
                <a:off x="2971620" y="2362756"/>
                <a:ext cx="95804" cy="95804"/>
              </a:xfrm>
              <a:prstGeom prst="ellipse">
                <a:avLst/>
              </a:prstGeom>
              <a:solidFill>
                <a:srgbClr val="F8C9A9">
                  <a:alpha val="50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1" name="Oval 58">
                <a:extLst>
                  <a:ext uri="{FF2B5EF4-FFF2-40B4-BE49-F238E27FC236}">
                    <a16:creationId xmlns:a16="http://schemas.microsoft.com/office/drawing/2014/main" id="{FC93AA34-74D6-E419-DE52-0D886F1D97E2}"/>
                  </a:ext>
                </a:extLst>
              </p:cNvPr>
              <p:cNvSpPr/>
              <p:nvPr/>
            </p:nvSpPr>
            <p:spPr>
              <a:xfrm>
                <a:off x="2948401" y="2687480"/>
                <a:ext cx="95804" cy="95804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pic>
          <p:nvPicPr>
            <p:cNvPr id="42" name="图形 41" descr="摄像机 轮廓">
              <a:extLst>
                <a:ext uri="{FF2B5EF4-FFF2-40B4-BE49-F238E27FC236}">
                  <a16:creationId xmlns:a16="http://schemas.microsoft.com/office/drawing/2014/main" id="{03B3F4B2-D332-045B-A87D-E1D0C0F0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16368596">
              <a:off x="4066029" y="1138515"/>
              <a:ext cx="237367" cy="237367"/>
            </a:xfrm>
            <a:prstGeom prst="rect">
              <a:avLst/>
            </a:prstGeom>
          </p:spPr>
        </p:pic>
        <p:pic>
          <p:nvPicPr>
            <p:cNvPr id="43" name="图形 42" descr="摄像机 轮廓">
              <a:extLst>
                <a:ext uri="{FF2B5EF4-FFF2-40B4-BE49-F238E27FC236}">
                  <a16:creationId xmlns:a16="http://schemas.microsoft.com/office/drawing/2014/main" id="{5D1D22FE-D5AC-9DA8-7611-9D828655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378681">
              <a:off x="3821814" y="1137048"/>
              <a:ext cx="237367" cy="237367"/>
            </a:xfrm>
            <a:prstGeom prst="rect">
              <a:avLst/>
            </a:prstGeom>
          </p:spPr>
        </p:pic>
        <p:pic>
          <p:nvPicPr>
            <p:cNvPr id="44" name="图形 43" descr="摄像机 轮廓">
              <a:extLst>
                <a:ext uri="{FF2B5EF4-FFF2-40B4-BE49-F238E27FC236}">
                  <a16:creationId xmlns:a16="http://schemas.microsoft.com/office/drawing/2014/main" id="{E86C48A0-4702-ACDB-5CDD-FDD3CF2B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5412723">
              <a:off x="4777661" y="1130952"/>
              <a:ext cx="237367" cy="237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123">
                  <a:extLst>
                    <a:ext uri="{FF2B5EF4-FFF2-40B4-BE49-F238E27FC236}">
                      <a16:creationId xmlns:a16="http://schemas.microsoft.com/office/drawing/2014/main" id="{77CD5D5F-D39E-8BE6-7F1E-56751EE1C99E}"/>
                    </a:ext>
                  </a:extLst>
                </p:cNvPr>
                <p:cNvSpPr txBox="1"/>
                <p:nvPr/>
              </p:nvSpPr>
              <p:spPr>
                <a:xfrm>
                  <a:off x="3694233" y="1420610"/>
                  <a:ext cx="3595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123">
                  <a:extLst>
                    <a:ext uri="{FF2B5EF4-FFF2-40B4-BE49-F238E27FC236}">
                      <a16:creationId xmlns:a16="http://schemas.microsoft.com/office/drawing/2014/main" id="{77CD5D5F-D39E-8BE6-7F1E-56751EE1C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4233" y="1420610"/>
                  <a:ext cx="359571" cy="338555"/>
                </a:xfrm>
                <a:prstGeom prst="rect">
                  <a:avLst/>
                </a:prstGeom>
                <a:blipFill>
                  <a:blip r:embed="rId43"/>
                  <a:stretch>
                    <a:fillRect r="-3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123">
                  <a:extLst>
                    <a:ext uri="{FF2B5EF4-FFF2-40B4-BE49-F238E27FC236}">
                      <a16:creationId xmlns:a16="http://schemas.microsoft.com/office/drawing/2014/main" id="{E75D6FA8-ECF8-345D-204B-09A2B7655CEC}"/>
                    </a:ext>
                  </a:extLst>
                </p:cNvPr>
                <p:cNvSpPr txBox="1"/>
                <p:nvPr/>
              </p:nvSpPr>
              <p:spPr>
                <a:xfrm>
                  <a:off x="4509176" y="1125450"/>
                  <a:ext cx="417208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9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9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123">
                  <a:extLst>
                    <a:ext uri="{FF2B5EF4-FFF2-40B4-BE49-F238E27FC236}">
                      <a16:creationId xmlns:a16="http://schemas.microsoft.com/office/drawing/2014/main" id="{E75D6FA8-ECF8-345D-204B-09A2B7655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176" y="1125450"/>
                  <a:ext cx="417208" cy="30777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198">
                  <a:extLst>
                    <a:ext uri="{FF2B5EF4-FFF2-40B4-BE49-F238E27FC236}">
                      <a16:creationId xmlns:a16="http://schemas.microsoft.com/office/drawing/2014/main" id="{146F21F9-1F70-CF32-ABFF-B4C0C067ADCB}"/>
                    </a:ext>
                  </a:extLst>
                </p:cNvPr>
                <p:cNvSpPr txBox="1"/>
                <p:nvPr/>
              </p:nvSpPr>
              <p:spPr>
                <a:xfrm>
                  <a:off x="3583723" y="0"/>
                  <a:ext cx="731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200">
                      <a:latin typeface="Times" panose="02020603050405020304" pitchFamily="18" charset="0"/>
                      <a:cs typeface="Times" panose="02020603050405020304" pitchFamily="18" charset="0"/>
                    </a:rPr>
                    <a:t>Ray 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𝑟</m:t>
                      </m:r>
                    </m:oMath>
                  </a14:m>
                  <a:endParaRPr lang="zh-CN" altLang="en-US" sz="12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198">
                  <a:extLst>
                    <a:ext uri="{FF2B5EF4-FFF2-40B4-BE49-F238E27FC236}">
                      <a16:creationId xmlns:a16="http://schemas.microsoft.com/office/drawing/2014/main" id="{146F21F9-1F70-CF32-ABFF-B4C0C067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723" y="0"/>
                  <a:ext cx="731655" cy="369332"/>
                </a:xfrm>
                <a:prstGeom prst="rect">
                  <a:avLst/>
                </a:prstGeom>
                <a:blipFill>
                  <a:blip r:embed="rId45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123">
                  <a:extLst>
                    <a:ext uri="{FF2B5EF4-FFF2-40B4-BE49-F238E27FC236}">
                      <a16:creationId xmlns:a16="http://schemas.microsoft.com/office/drawing/2014/main" id="{4080CBFD-15A0-5442-A300-0C669106C664}"/>
                    </a:ext>
                  </a:extLst>
                </p:cNvPr>
                <p:cNvSpPr txBox="1"/>
                <p:nvPr/>
              </p:nvSpPr>
              <p:spPr>
                <a:xfrm>
                  <a:off x="3602925" y="1136552"/>
                  <a:ext cx="417208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9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90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123">
                  <a:extLst>
                    <a:ext uri="{FF2B5EF4-FFF2-40B4-BE49-F238E27FC236}">
                      <a16:creationId xmlns:a16="http://schemas.microsoft.com/office/drawing/2014/main" id="{4080CBFD-15A0-5442-A300-0C669106C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925" y="1136552"/>
                  <a:ext cx="417208" cy="307776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3" name="图形 82" descr="摄像机 轮廓">
              <a:extLst>
                <a:ext uri="{FF2B5EF4-FFF2-40B4-BE49-F238E27FC236}">
                  <a16:creationId xmlns:a16="http://schemas.microsoft.com/office/drawing/2014/main" id="{9A2ACECE-DF9F-C28B-72B7-D3CBEE427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6378681">
              <a:off x="3394304" y="1126799"/>
              <a:ext cx="237367" cy="237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123">
                  <a:extLst>
                    <a:ext uri="{FF2B5EF4-FFF2-40B4-BE49-F238E27FC236}">
                      <a16:creationId xmlns:a16="http://schemas.microsoft.com/office/drawing/2014/main" id="{26347E8A-9638-C65C-0A62-2384FE2A607A}"/>
                    </a:ext>
                  </a:extLst>
                </p:cNvPr>
                <p:cNvSpPr txBox="1"/>
                <p:nvPr/>
              </p:nvSpPr>
              <p:spPr>
                <a:xfrm>
                  <a:off x="3292143" y="1418042"/>
                  <a:ext cx="326416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Box 123">
                  <a:extLst>
                    <a:ext uri="{FF2B5EF4-FFF2-40B4-BE49-F238E27FC236}">
                      <a16:creationId xmlns:a16="http://schemas.microsoft.com/office/drawing/2014/main" id="{26347E8A-9638-C65C-0A62-2384FE2A6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143" y="1418042"/>
                  <a:ext cx="326416" cy="338555"/>
                </a:xfrm>
                <a:prstGeom prst="rect">
                  <a:avLst/>
                </a:prstGeom>
                <a:blipFill>
                  <a:blip r:embed="rId47"/>
                  <a:stretch>
                    <a:fillRect r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6" name="图形 85" descr="摄像机 轮廓">
              <a:extLst>
                <a:ext uri="{FF2B5EF4-FFF2-40B4-BE49-F238E27FC236}">
                  <a16:creationId xmlns:a16="http://schemas.microsoft.com/office/drawing/2014/main" id="{1ED90C0D-A4BA-2EAD-D68F-592852A88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 rot="15946162">
              <a:off x="4296533" y="1142417"/>
              <a:ext cx="237367" cy="237367"/>
            </a:xfrm>
            <a:prstGeom prst="rect">
              <a:avLst/>
            </a:prstGeom>
          </p:spPr>
        </p:pic>
        <p:sp>
          <p:nvSpPr>
            <p:cNvPr id="99" name="Rectangle: Rounded Corners 275">
              <a:extLst>
                <a:ext uri="{FF2B5EF4-FFF2-40B4-BE49-F238E27FC236}">
                  <a16:creationId xmlns:a16="http://schemas.microsoft.com/office/drawing/2014/main" id="{5CAD496C-1EB2-5702-A0F6-E34F3A7E7785}"/>
                </a:ext>
              </a:extLst>
            </p:cNvPr>
            <p:cNvSpPr/>
            <p:nvPr/>
          </p:nvSpPr>
          <p:spPr>
            <a:xfrm>
              <a:off x="3402115" y="1108637"/>
              <a:ext cx="1628874" cy="301969"/>
            </a:xfrm>
            <a:prstGeom prst="roundRect">
              <a:avLst>
                <a:gd name="adj" fmla="val 11998"/>
              </a:avLst>
            </a:prstGeom>
            <a:noFill/>
            <a:ln w="28575">
              <a:solidFill>
                <a:srgbClr val="967F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123">
                  <a:extLst>
                    <a:ext uri="{FF2B5EF4-FFF2-40B4-BE49-F238E27FC236}">
                      <a16:creationId xmlns:a16="http://schemas.microsoft.com/office/drawing/2014/main" id="{86A70FCE-AE1C-222E-3D4C-41107117A07C}"/>
                    </a:ext>
                  </a:extLst>
                </p:cNvPr>
                <p:cNvSpPr txBox="1"/>
                <p:nvPr/>
              </p:nvSpPr>
              <p:spPr>
                <a:xfrm>
                  <a:off x="3497323" y="1420174"/>
                  <a:ext cx="444995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TextBox 123">
                  <a:extLst>
                    <a:ext uri="{FF2B5EF4-FFF2-40B4-BE49-F238E27FC236}">
                      <a16:creationId xmlns:a16="http://schemas.microsoft.com/office/drawing/2014/main" id="{86A70FCE-AE1C-222E-3D4C-41107117A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323" y="1420174"/>
                  <a:ext cx="444995" cy="338555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23">
                  <a:extLst>
                    <a:ext uri="{FF2B5EF4-FFF2-40B4-BE49-F238E27FC236}">
                      <a16:creationId xmlns:a16="http://schemas.microsoft.com/office/drawing/2014/main" id="{4D6E13D1-DC58-111A-0F33-7B7A0DF70914}"/>
                    </a:ext>
                  </a:extLst>
                </p:cNvPr>
                <p:cNvSpPr txBox="1"/>
                <p:nvPr/>
              </p:nvSpPr>
              <p:spPr>
                <a:xfrm>
                  <a:off x="4589568" y="1425241"/>
                  <a:ext cx="444995" cy="338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TextBox 123">
                  <a:extLst>
                    <a:ext uri="{FF2B5EF4-FFF2-40B4-BE49-F238E27FC236}">
                      <a16:creationId xmlns:a16="http://schemas.microsoft.com/office/drawing/2014/main" id="{4D6E13D1-DC58-111A-0F33-7B7A0DF7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568" y="1425241"/>
                  <a:ext cx="444995" cy="338555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23">
                  <a:extLst>
                    <a:ext uri="{FF2B5EF4-FFF2-40B4-BE49-F238E27FC236}">
                      <a16:creationId xmlns:a16="http://schemas.microsoft.com/office/drawing/2014/main" id="{E3321722-FE8E-52BA-18CF-3719273E9EFB}"/>
                    </a:ext>
                  </a:extLst>
                </p:cNvPr>
                <p:cNvSpPr txBox="1"/>
                <p:nvPr/>
              </p:nvSpPr>
              <p:spPr>
                <a:xfrm>
                  <a:off x="4029749" y="1418120"/>
                  <a:ext cx="3595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TextBox 123">
                  <a:extLst>
                    <a:ext uri="{FF2B5EF4-FFF2-40B4-BE49-F238E27FC236}">
                      <a16:creationId xmlns:a16="http://schemas.microsoft.com/office/drawing/2014/main" id="{E3321722-FE8E-52BA-18CF-3719273E9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749" y="1418120"/>
                  <a:ext cx="359571" cy="338555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23">
                  <a:extLst>
                    <a:ext uri="{FF2B5EF4-FFF2-40B4-BE49-F238E27FC236}">
                      <a16:creationId xmlns:a16="http://schemas.microsoft.com/office/drawing/2014/main" id="{60333837-D792-E02A-3E24-810DD5DE662B}"/>
                    </a:ext>
                  </a:extLst>
                </p:cNvPr>
                <p:cNvSpPr txBox="1"/>
                <p:nvPr/>
              </p:nvSpPr>
              <p:spPr>
                <a:xfrm>
                  <a:off x="4305068" y="1417845"/>
                  <a:ext cx="3595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TextBox 123">
                  <a:extLst>
                    <a:ext uri="{FF2B5EF4-FFF2-40B4-BE49-F238E27FC236}">
                      <a16:creationId xmlns:a16="http://schemas.microsoft.com/office/drawing/2014/main" id="{60333837-D792-E02A-3E24-810DD5DE6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068" y="1417845"/>
                  <a:ext cx="359571" cy="338555"/>
                </a:xfrm>
                <a:prstGeom prst="rect">
                  <a:avLst/>
                </a:prstGeom>
                <a:blipFill>
                  <a:blip r:embed="rId51"/>
                  <a:stretch>
                    <a:fillRect r="-3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23">
                  <a:extLst>
                    <a:ext uri="{FF2B5EF4-FFF2-40B4-BE49-F238E27FC236}">
                      <a16:creationId xmlns:a16="http://schemas.microsoft.com/office/drawing/2014/main" id="{367E385F-5B07-E3A7-5BF8-66B6A9EFB55E}"/>
                    </a:ext>
                  </a:extLst>
                </p:cNvPr>
                <p:cNvSpPr txBox="1"/>
                <p:nvPr/>
              </p:nvSpPr>
              <p:spPr>
                <a:xfrm>
                  <a:off x="4780376" y="1422840"/>
                  <a:ext cx="35957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CN" altLang="en-US" sz="105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TextBox 123">
                  <a:extLst>
                    <a:ext uri="{FF2B5EF4-FFF2-40B4-BE49-F238E27FC236}">
                      <a16:creationId xmlns:a16="http://schemas.microsoft.com/office/drawing/2014/main" id="{367E385F-5B07-E3A7-5BF8-66B6A9EFB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376" y="1422840"/>
                  <a:ext cx="359571" cy="338555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23">
                <a:extLst>
                  <a:ext uri="{FF2B5EF4-FFF2-40B4-BE49-F238E27FC236}">
                    <a16:creationId xmlns:a16="http://schemas.microsoft.com/office/drawing/2014/main" id="{ECE4D4B0-E0E7-E921-ECE8-A94577ABA25D}"/>
                  </a:ext>
                </a:extLst>
              </p:cNvPr>
              <p:cNvSpPr txBox="1"/>
              <p:nvPr/>
            </p:nvSpPr>
            <p:spPr>
              <a:xfrm>
                <a:off x="7693933" y="2959238"/>
                <a:ext cx="9478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Times" panose="02020603050405020304" pitchFamily="18" charset="0"/>
                    <a:ea typeface="Tahoma" panose="020B0604030504040204" pitchFamily="34" charset="0"/>
                    <a:cs typeface="Times" panose="02020603050405020304" pitchFamily="18" charset="0"/>
                  </a:rPr>
                  <a:t>Renderings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23">
                <a:extLst>
                  <a:ext uri="{FF2B5EF4-FFF2-40B4-BE49-F238E27FC236}">
                    <a16:creationId xmlns:a16="http://schemas.microsoft.com/office/drawing/2014/main" id="{ECE4D4B0-E0E7-E921-ECE8-A94577AB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933" y="2959238"/>
                <a:ext cx="947819" cy="461665"/>
              </a:xfrm>
              <a:prstGeom prst="rect">
                <a:avLst/>
              </a:prstGeom>
              <a:blipFill>
                <a:blip r:embed="rId5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2B18066E-9D0E-6C8B-8646-816FA195DE7F}"/>
              </a:ext>
            </a:extLst>
          </p:cNvPr>
          <p:cNvGrpSpPr/>
          <p:nvPr/>
        </p:nvGrpSpPr>
        <p:grpSpPr>
          <a:xfrm>
            <a:off x="-6884" y="4429"/>
            <a:ext cx="1333507" cy="865962"/>
            <a:chOff x="-81004" y="3562132"/>
            <a:chExt cx="2721140" cy="2162853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ED627024-F74D-BC5C-AEA8-C348F8DADC87}"/>
                </a:ext>
              </a:extLst>
            </p:cNvPr>
            <p:cNvGrpSpPr/>
            <p:nvPr/>
          </p:nvGrpSpPr>
          <p:grpSpPr>
            <a:xfrm>
              <a:off x="-81004" y="3562132"/>
              <a:ext cx="2721140" cy="2162853"/>
              <a:chOff x="-13418" y="3569470"/>
              <a:chExt cx="2721140" cy="2162853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4CC48BDA-F15B-C0EA-0DC1-3E32FA5F7F8F}"/>
                  </a:ext>
                </a:extLst>
              </p:cNvPr>
              <p:cNvSpPr/>
              <p:nvPr/>
            </p:nvSpPr>
            <p:spPr>
              <a:xfrm>
                <a:off x="16768" y="3569470"/>
                <a:ext cx="2552847" cy="20238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25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276">
                    <a:extLst>
                      <a:ext uri="{FF2B5EF4-FFF2-40B4-BE49-F238E27FC236}">
                        <a16:creationId xmlns:a16="http://schemas.microsoft.com/office/drawing/2014/main" id="{4CE51CF6-B65D-4F8A-5F05-7C926809903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14" y="3574960"/>
                    <a:ext cx="2376891" cy="5477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825" i="1"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altLang="zh-CN" sz="8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altLang="zh-CN" sz="8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" panose="02020603050405020304" pitchFamily="18" charset="0"/>
                              </a:rPr>
                              <m:t>𝑏</m:t>
                            </m:r>
                          </m:sub>
                        </m:sSub>
                      </m:oMath>
                    </a14:m>
                    <a:r>
                      <a:rPr lang="en-US" altLang="zh-CN" sz="825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: Background </a:t>
                    </a:r>
                    <a:r>
                      <a:rPr lang="en-US" altLang="zh-CN" sz="825" err="1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NeRF</a:t>
                    </a:r>
                    <a:endParaRPr lang="zh-CN" altLang="en-US" sz="825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8" name="TextBox 276">
                    <a:extLst>
                      <a:ext uri="{FF2B5EF4-FFF2-40B4-BE49-F238E27FC236}">
                        <a16:creationId xmlns:a16="http://schemas.microsoft.com/office/drawing/2014/main" id="{4CE51CF6-B65D-4F8A-5F05-7C9268099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14" y="3574960"/>
                    <a:ext cx="2376891" cy="547708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276">
                    <a:extLst>
                      <a:ext uri="{FF2B5EF4-FFF2-40B4-BE49-F238E27FC236}">
                        <a16:creationId xmlns:a16="http://schemas.microsoft.com/office/drawing/2014/main" id="{958A35D3-C8CE-2A4C-9CAE-7B0BC5A9DD0D}"/>
                      </a:ext>
                    </a:extLst>
                  </p:cNvPr>
                  <p:cNvSpPr txBox="1"/>
                  <p:nvPr/>
                </p:nvSpPr>
                <p:spPr>
                  <a:xfrm>
                    <a:off x="41490" y="4371826"/>
                    <a:ext cx="2511529" cy="5477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825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𝑃</m:t>
                        </m:r>
                      </m:oMath>
                    </a14:m>
                    <a:r>
                      <a:rPr lang="en-US" altLang="zh-CN" sz="825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: Primary Camera Pose</a:t>
                    </a:r>
                    <a:endParaRPr lang="zh-CN" altLang="en-US" sz="825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9" name="TextBox 276">
                    <a:extLst>
                      <a:ext uri="{FF2B5EF4-FFF2-40B4-BE49-F238E27FC236}">
                        <a16:creationId xmlns:a16="http://schemas.microsoft.com/office/drawing/2014/main" id="{958A35D3-C8CE-2A4C-9CAE-7B0BC5A9D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90" y="4371826"/>
                    <a:ext cx="2511529" cy="54770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276">
                    <a:extLst>
                      <a:ext uri="{FF2B5EF4-FFF2-40B4-BE49-F238E27FC236}">
                        <a16:creationId xmlns:a16="http://schemas.microsoft.com/office/drawing/2014/main" id="{E09DF8A9-AAFE-216D-F8B5-EF0D2F84B9FA}"/>
                      </a:ext>
                    </a:extLst>
                  </p:cNvPr>
                  <p:cNvSpPr txBox="1"/>
                  <p:nvPr/>
                </p:nvSpPr>
                <p:spPr>
                  <a:xfrm>
                    <a:off x="-13418" y="5184615"/>
                    <a:ext cx="2721140" cy="5477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sz="825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𝜎</m:t>
                        </m:r>
                        <m:r>
                          <a:rPr lang="en-US" altLang="zh-CN" sz="825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,</m:t>
                        </m:r>
                        <m:r>
                          <a:rPr lang="en-US" altLang="zh-CN" sz="825" i="1" dirty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𝑐</m:t>
                        </m:r>
                      </m:oMath>
                    </a14:m>
                    <a:r>
                      <a:rPr lang="en-US" altLang="zh-CN" sz="825">
                        <a:latin typeface="Times" panose="02020603050405020304" pitchFamily="18" charset="0"/>
                        <a:cs typeface="Times" panose="02020603050405020304" pitchFamily="18" charset="0"/>
                      </a:rPr>
                      <a:t>: Density, Color of Ray</a:t>
                    </a:r>
                    <a:endParaRPr lang="zh-CN" altLang="en-US" sz="825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4" name="TextBox 276">
                    <a:extLst>
                      <a:ext uri="{FF2B5EF4-FFF2-40B4-BE49-F238E27FC236}">
                        <a16:creationId xmlns:a16="http://schemas.microsoft.com/office/drawing/2014/main" id="{E09DF8A9-AAFE-216D-F8B5-EF0D2F84B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3418" y="5184615"/>
                    <a:ext cx="2721140" cy="54770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276">
                  <a:extLst>
                    <a:ext uri="{FF2B5EF4-FFF2-40B4-BE49-F238E27FC236}">
                      <a16:creationId xmlns:a16="http://schemas.microsoft.com/office/drawing/2014/main" id="{4197555E-51C9-0636-777F-FDDC9DEA28A9}"/>
                    </a:ext>
                  </a:extLst>
                </p:cNvPr>
                <p:cNvSpPr txBox="1"/>
                <p:nvPr/>
              </p:nvSpPr>
              <p:spPr>
                <a:xfrm>
                  <a:off x="52455" y="3973227"/>
                  <a:ext cx="2318011" cy="573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25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altLang="zh-CN" sz="82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altLang="zh-CN" sz="82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" panose="020206030504050203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altLang="zh-CN" sz="825">
                      <a:latin typeface="Times" panose="02020603050405020304" pitchFamily="18" charset="0"/>
                      <a:cs typeface="Times" panose="02020603050405020304" pitchFamily="18" charset="0"/>
                    </a:rPr>
                    <a:t>: Foreground </a:t>
                  </a:r>
                  <a:r>
                    <a:rPr lang="en-US" altLang="zh-CN" sz="825" err="1">
                      <a:latin typeface="Times" panose="02020603050405020304" pitchFamily="18" charset="0"/>
                      <a:cs typeface="Times" panose="02020603050405020304" pitchFamily="18" charset="0"/>
                    </a:rPr>
                    <a:t>NeRF</a:t>
                  </a:r>
                  <a:endParaRPr lang="zh-CN" altLang="en-US" sz="825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8" name="TextBox 276">
                  <a:extLst>
                    <a:ext uri="{FF2B5EF4-FFF2-40B4-BE49-F238E27FC236}">
                      <a16:creationId xmlns:a16="http://schemas.microsoft.com/office/drawing/2014/main" id="{4197555E-51C9-0636-777F-FDDC9DEA2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5" y="3973227"/>
                  <a:ext cx="2318011" cy="573011"/>
                </a:xfrm>
                <a:prstGeom prst="rect">
                  <a:avLst/>
                </a:prstGeom>
                <a:blipFill>
                  <a:blip r:embed="rId5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276">
                  <a:extLst>
                    <a:ext uri="{FF2B5EF4-FFF2-40B4-BE49-F238E27FC236}">
                      <a16:creationId xmlns:a16="http://schemas.microsoft.com/office/drawing/2014/main" id="{C7E3FAE3-7391-7815-3BA5-E5F56955257D}"/>
                    </a:ext>
                  </a:extLst>
                </p:cNvPr>
                <p:cNvSpPr txBox="1"/>
                <p:nvPr/>
              </p:nvSpPr>
              <p:spPr>
                <a:xfrm>
                  <a:off x="-39613" y="4759556"/>
                  <a:ext cx="2499883" cy="547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825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825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825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</m:sSub>
                    </m:oMath>
                  </a14:m>
                  <a:r>
                    <a:rPr lang="en-US" altLang="zh-CN" sz="825">
                      <a:latin typeface="Times" panose="02020603050405020304" pitchFamily="18" charset="0"/>
                      <a:cs typeface="Times" panose="02020603050405020304" pitchFamily="18" charset="0"/>
                    </a:rPr>
                    <a:t>: Novel Camera Pose</a:t>
                  </a:r>
                  <a:endParaRPr lang="zh-CN" altLang="en-US" sz="825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TextBox 276">
                  <a:extLst>
                    <a:ext uri="{FF2B5EF4-FFF2-40B4-BE49-F238E27FC236}">
                      <a16:creationId xmlns:a16="http://schemas.microsoft.com/office/drawing/2014/main" id="{C7E3FAE3-7391-7815-3BA5-E5F569552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613" y="4759556"/>
                  <a:ext cx="2499883" cy="547708"/>
                </a:xfrm>
                <a:prstGeom prst="rect">
                  <a:avLst/>
                </a:prstGeom>
                <a:blipFill>
                  <a:blip r:embed="rId5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5CEC78D4-767E-C5D6-7D95-E39753CE9987}"/>
              </a:ext>
            </a:extLst>
          </p:cNvPr>
          <p:cNvGrpSpPr/>
          <p:nvPr/>
        </p:nvGrpSpPr>
        <p:grpSpPr>
          <a:xfrm>
            <a:off x="826388" y="1183357"/>
            <a:ext cx="1269835" cy="1617923"/>
            <a:chOff x="-118877" y="430012"/>
            <a:chExt cx="2591212" cy="3301517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AE68FCC0-1A61-C9F3-C9E5-1F672C005419}"/>
                </a:ext>
              </a:extLst>
            </p:cNvPr>
            <p:cNvGrpSpPr/>
            <p:nvPr/>
          </p:nvGrpSpPr>
          <p:grpSpPr>
            <a:xfrm>
              <a:off x="-118877" y="430012"/>
              <a:ext cx="2591212" cy="2387408"/>
              <a:chOff x="44181" y="1429497"/>
              <a:chExt cx="1891835" cy="17888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123">
                    <a:extLst>
                      <a:ext uri="{FF2B5EF4-FFF2-40B4-BE49-F238E27FC236}">
                        <a16:creationId xmlns:a16="http://schemas.microsoft.com/office/drawing/2014/main" id="{41DAD7F8-343B-4627-8A46-BB2525EBD7D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942" y="1675428"/>
                    <a:ext cx="507063" cy="4235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9" name="TextBox 123">
                    <a:extLst>
                      <a:ext uri="{FF2B5EF4-FFF2-40B4-BE49-F238E27FC236}">
                        <a16:creationId xmlns:a16="http://schemas.microsoft.com/office/drawing/2014/main" id="{41DAD7F8-343B-4627-8A46-BB2525EBD7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942" y="1675428"/>
                    <a:ext cx="507063" cy="423520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123">
                    <a:extLst>
                      <a:ext uri="{FF2B5EF4-FFF2-40B4-BE49-F238E27FC236}">
                        <a16:creationId xmlns:a16="http://schemas.microsoft.com/office/drawing/2014/main" id="{690C456A-1408-0EA5-0421-7B81703DC1CC}"/>
                      </a:ext>
                    </a:extLst>
                  </p:cNvPr>
                  <p:cNvSpPr txBox="1"/>
                  <p:nvPr/>
                </p:nvSpPr>
                <p:spPr>
                  <a:xfrm>
                    <a:off x="44181" y="1937736"/>
                    <a:ext cx="512411" cy="4235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0" name="TextBox 123">
                    <a:extLst>
                      <a:ext uri="{FF2B5EF4-FFF2-40B4-BE49-F238E27FC236}">
                        <a16:creationId xmlns:a16="http://schemas.microsoft.com/office/drawing/2014/main" id="{690C456A-1408-0EA5-0421-7B81703DC1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81" y="1937736"/>
                    <a:ext cx="512411" cy="423520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123">
                    <a:extLst>
                      <a:ext uri="{FF2B5EF4-FFF2-40B4-BE49-F238E27FC236}">
                        <a16:creationId xmlns:a16="http://schemas.microsoft.com/office/drawing/2014/main" id="{59AD8CC3-2E81-D082-3736-5C8A6E723B8B}"/>
                      </a:ext>
                    </a:extLst>
                  </p:cNvPr>
                  <p:cNvSpPr txBox="1"/>
                  <p:nvPr/>
                </p:nvSpPr>
                <p:spPr>
                  <a:xfrm rot="21256548">
                    <a:off x="288194" y="1531503"/>
                    <a:ext cx="473342" cy="4235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200" i="1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⋰</m:t>
                          </m:r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TextBox 123">
                    <a:extLst>
                      <a:ext uri="{FF2B5EF4-FFF2-40B4-BE49-F238E27FC236}">
                        <a16:creationId xmlns:a16="http://schemas.microsoft.com/office/drawing/2014/main" id="{59AD8CC3-2E81-D082-3736-5C8A6E723B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1256548">
                    <a:off x="288194" y="1531503"/>
                    <a:ext cx="473342" cy="423520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123">
                    <a:extLst>
                      <a:ext uri="{FF2B5EF4-FFF2-40B4-BE49-F238E27FC236}">
                        <a16:creationId xmlns:a16="http://schemas.microsoft.com/office/drawing/2014/main" id="{F9039CF1-FC9A-C753-058D-D50B264EADD9}"/>
                      </a:ext>
                    </a:extLst>
                  </p:cNvPr>
                  <p:cNvSpPr txBox="1"/>
                  <p:nvPr/>
                </p:nvSpPr>
                <p:spPr>
                  <a:xfrm>
                    <a:off x="515022" y="1429497"/>
                    <a:ext cx="532513" cy="4235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200">
                      <a:latin typeface="Times" panose="02020603050405020304" pitchFamily="18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123">
                    <a:extLst>
                      <a:ext uri="{FF2B5EF4-FFF2-40B4-BE49-F238E27FC236}">
                        <a16:creationId xmlns:a16="http://schemas.microsoft.com/office/drawing/2014/main" id="{F9039CF1-FC9A-C753-058D-D50B264EAD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022" y="1429497"/>
                    <a:ext cx="532513" cy="423520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3A7F1B74-4E5D-657F-1ED9-2277EF76BA8C}"/>
                  </a:ext>
                </a:extLst>
              </p:cNvPr>
              <p:cNvGrpSpPr/>
              <p:nvPr/>
            </p:nvGrpSpPr>
            <p:grpSpPr>
              <a:xfrm>
                <a:off x="127375" y="1758810"/>
                <a:ext cx="1808641" cy="1459507"/>
                <a:chOff x="127375" y="1758810"/>
                <a:chExt cx="1808641" cy="1459507"/>
              </a:xfrm>
            </p:grpSpPr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75F9F096-1DFC-88E2-81FE-9452F87C5FF6}"/>
                    </a:ext>
                  </a:extLst>
                </p:cNvPr>
                <p:cNvGrpSpPr/>
                <p:nvPr/>
              </p:nvGrpSpPr>
              <p:grpSpPr>
                <a:xfrm>
                  <a:off x="127375" y="1786853"/>
                  <a:ext cx="1656285" cy="1418844"/>
                  <a:chOff x="332006" y="2296739"/>
                  <a:chExt cx="1463047" cy="1253306"/>
                </a:xfrm>
              </p:grpSpPr>
              <p:pic>
                <p:nvPicPr>
                  <p:cNvPr id="96" name="Picture 209">
                    <a:extLst>
                      <a:ext uri="{FF2B5EF4-FFF2-40B4-BE49-F238E27FC236}">
                        <a16:creationId xmlns:a16="http://schemas.microsoft.com/office/drawing/2014/main" id="{03173AD2-4B0A-5CB1-AE56-3A74929850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8845"/>
                  <a:stretch/>
                </p:blipFill>
                <p:spPr>
                  <a:xfrm>
                    <a:off x="721502" y="2296739"/>
                    <a:ext cx="1073551" cy="743704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207">
                    <a:extLst>
                      <a:ext uri="{FF2B5EF4-FFF2-40B4-BE49-F238E27FC236}">
                        <a16:creationId xmlns:a16="http://schemas.microsoft.com/office/drawing/2014/main" id="{61923552-9865-C814-0F36-5B4174545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9053"/>
                  <a:stretch/>
                </p:blipFill>
                <p:spPr>
                  <a:xfrm>
                    <a:off x="527070" y="2556431"/>
                    <a:ext cx="1070804" cy="743704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205">
                    <a:extLst>
                      <a:ext uri="{FF2B5EF4-FFF2-40B4-BE49-F238E27FC236}">
                        <a16:creationId xmlns:a16="http://schemas.microsoft.com/office/drawing/2014/main" id="{E49EF246-2809-3E31-52FA-7B32993FCB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9052"/>
                  <a:stretch/>
                </p:blipFill>
                <p:spPr>
                  <a:xfrm>
                    <a:off x="332006" y="2806341"/>
                    <a:ext cx="1070804" cy="74370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5" name="左大括号 94">
                  <a:extLst>
                    <a:ext uri="{FF2B5EF4-FFF2-40B4-BE49-F238E27FC236}">
                      <a16:creationId xmlns:a16="http://schemas.microsoft.com/office/drawing/2014/main" id="{8B34A1E2-CC1F-B7E9-CDB7-D72E2CEA971D}"/>
                    </a:ext>
                  </a:extLst>
                </p:cNvPr>
                <p:cNvSpPr/>
                <p:nvPr/>
              </p:nvSpPr>
              <p:spPr>
                <a:xfrm rot="10800000">
                  <a:off x="1797533" y="1758810"/>
                  <a:ext cx="138483" cy="1459507"/>
                </a:xfrm>
                <a:prstGeom prst="leftBrace">
                  <a:avLst>
                    <a:gd name="adj1" fmla="val 8333"/>
                    <a:gd name="adj2" fmla="val 5015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</p:grpSp>
        <p:sp>
          <p:nvSpPr>
            <p:cNvPr id="163" name="TextBox 123">
              <a:extLst>
                <a:ext uri="{FF2B5EF4-FFF2-40B4-BE49-F238E27FC236}">
                  <a16:creationId xmlns:a16="http://schemas.microsoft.com/office/drawing/2014/main" id="{D40D2C78-9F5F-9024-AD18-50AB7C946B3A}"/>
                </a:ext>
              </a:extLst>
            </p:cNvPr>
            <p:cNvSpPr txBox="1"/>
            <p:nvPr/>
          </p:nvSpPr>
          <p:spPr>
            <a:xfrm>
              <a:off x="247525" y="2789460"/>
              <a:ext cx="1934110" cy="94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Times" panose="02020603050405020304" pitchFamily="18" charset="0"/>
                  <a:ea typeface="Tahoma" panose="020B0604030504040204" pitchFamily="34" charset="0"/>
                  <a:cs typeface="Times" panose="02020603050405020304" pitchFamily="18" charset="0"/>
                </a:rPr>
                <a:t>Input Frames</a:t>
              </a:r>
              <a:endParaRPr lang="zh-CN" altLang="en-US" sz="120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236">
                <a:extLst>
                  <a:ext uri="{FF2B5EF4-FFF2-40B4-BE49-F238E27FC236}">
                    <a16:creationId xmlns:a16="http://schemas.microsoft.com/office/drawing/2014/main" id="{2122CAAA-A5CD-4E04-A1E0-7F9E150D33C3}"/>
                  </a:ext>
                </a:extLst>
              </p:cNvPr>
              <p:cNvSpPr txBox="1"/>
              <p:nvPr/>
            </p:nvSpPr>
            <p:spPr>
              <a:xfrm>
                <a:off x="5270717" y="1742944"/>
                <a:ext cx="4685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  <m:sup>
                          <m:r>
                            <a:rPr lang="zh-CN" altLang="en-US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236">
                <a:extLst>
                  <a:ext uri="{FF2B5EF4-FFF2-40B4-BE49-F238E27FC236}">
                    <a16:creationId xmlns:a16="http://schemas.microsoft.com/office/drawing/2014/main" id="{2122CAAA-A5CD-4E04-A1E0-7F9E150D3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17" y="1742944"/>
                <a:ext cx="468537" cy="276999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236">
                <a:extLst>
                  <a:ext uri="{FF2B5EF4-FFF2-40B4-BE49-F238E27FC236}">
                    <a16:creationId xmlns:a16="http://schemas.microsoft.com/office/drawing/2014/main" id="{AD0BD596-DFC0-898D-140B-6C507965E0A2}"/>
                  </a:ext>
                </a:extLst>
              </p:cNvPr>
              <p:cNvSpPr txBox="1"/>
              <p:nvPr/>
            </p:nvSpPr>
            <p:spPr>
              <a:xfrm>
                <a:off x="5715146" y="1736096"/>
                <a:ext cx="4519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𝑛𝑣</m:t>
                          </m:r>
                        </m:sub>
                        <m:sup>
                          <m:r>
                            <a:rPr lang="en-US" altLang="zh-CN" sz="1200" i="1" dirty="0"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zh-CN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236">
                <a:extLst>
                  <a:ext uri="{FF2B5EF4-FFF2-40B4-BE49-F238E27FC236}">
                    <a16:creationId xmlns:a16="http://schemas.microsoft.com/office/drawing/2014/main" id="{AD0BD596-DFC0-898D-140B-6C507965E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46" y="1736096"/>
                <a:ext cx="451983" cy="27699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Plus Sign 316">
            <a:extLst>
              <a:ext uri="{FF2B5EF4-FFF2-40B4-BE49-F238E27FC236}">
                <a16:creationId xmlns:a16="http://schemas.microsoft.com/office/drawing/2014/main" id="{FF126C35-2D69-0BA7-78B8-E5ED44238EE9}"/>
              </a:ext>
            </a:extLst>
          </p:cNvPr>
          <p:cNvSpPr/>
          <p:nvPr/>
        </p:nvSpPr>
        <p:spPr>
          <a:xfrm>
            <a:off x="5646269" y="1823746"/>
            <a:ext cx="101701" cy="10170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155" name="Connector: Elbow 13">
            <a:extLst>
              <a:ext uri="{FF2B5EF4-FFF2-40B4-BE49-F238E27FC236}">
                <a16:creationId xmlns:a16="http://schemas.microsoft.com/office/drawing/2014/main" id="{AE73820E-2615-F996-8CB2-0D1D25C32676}"/>
              </a:ext>
            </a:extLst>
          </p:cNvPr>
          <p:cNvCxnSpPr>
            <a:cxnSpLocks/>
            <a:stCxn id="129" idx="1"/>
            <a:endCxn id="22" idx="2"/>
          </p:cNvCxnSpPr>
          <p:nvPr/>
        </p:nvCxnSpPr>
        <p:spPr>
          <a:xfrm rot="10800000">
            <a:off x="4720087" y="1587855"/>
            <a:ext cx="565013" cy="29158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91">
            <a:extLst>
              <a:ext uri="{FF2B5EF4-FFF2-40B4-BE49-F238E27FC236}">
                <a16:creationId xmlns:a16="http://schemas.microsoft.com/office/drawing/2014/main" id="{89D635F7-34E1-6236-3226-38E6B40E6469}"/>
              </a:ext>
            </a:extLst>
          </p:cNvPr>
          <p:cNvSpPr txBox="1"/>
          <p:nvPr/>
        </p:nvSpPr>
        <p:spPr>
          <a:xfrm>
            <a:off x="5039321" y="3133575"/>
            <a:ext cx="14028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>
                <a:latin typeface="Times" panose="02020603050405020304" pitchFamily="18" charset="0"/>
                <a:cs typeface="Times" panose="02020603050405020304" pitchFamily="18" charset="0"/>
              </a:rPr>
              <a:t>Pseudo Ground Truth</a:t>
            </a:r>
            <a:endParaRPr lang="zh-CN" altLang="en-US" sz="105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5604F4AB-F7BB-F79F-8B82-ECC2AE9C4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45" y="4601852"/>
                <a:ext cx="8577665" cy="60063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zh-CN" sz="900" b="1">
                    <a:latin typeface="Times" panose="02020603050405020304" pitchFamily="18" charset="0"/>
                    <a:cs typeface="Times" panose="02020603050405020304" pitchFamily="18" charset="0"/>
                  </a:rPr>
                  <a:t>Proposed Framework: </a:t>
                </a:r>
                <a:r>
                  <a:rPr lang="en-US" altLang="zh-CN" sz="900" b="1">
                    <a:solidFill>
                      <a:srgbClr val="F2AA84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Backbone</a:t>
                </a:r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of </a:t>
                </a:r>
                <a:r>
                  <a:rPr lang="en-US" altLang="zh-CN" sz="900" err="1">
                    <a:latin typeface="Times" panose="02020603050405020304" pitchFamily="18" charset="0"/>
                    <a:cs typeface="Times" panose="02020603050405020304" pitchFamily="18" charset="0"/>
                  </a:rPr>
                  <a:t>ExpanDyNeRF</a:t>
                </a:r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merges a distribution-driven </a:t>
                </a:r>
                <a:r>
                  <a:rPr lang="en-US" altLang="zh-CN" sz="900" b="1">
                    <a:solidFill>
                      <a:srgbClr val="967FE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static background </a:t>
                </a:r>
                <a:r>
                  <a:rPr lang="en-US" altLang="zh-CN" sz="900" b="1" err="1">
                    <a:solidFill>
                      <a:srgbClr val="967FE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NeRF</a:t>
                </a:r>
                <a:r>
                  <a:rPr lang="en-US" altLang="zh-CN" sz="900" b="1">
                    <a:solidFill>
                      <a:srgbClr val="967FE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1" i="1">
                            <a:solidFill>
                              <a:srgbClr val="967FE0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900" b="1" i="1">
                            <a:solidFill>
                              <a:srgbClr val="967FE0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zh-CN" sz="900" b="1" i="1">
                            <a:solidFill>
                              <a:srgbClr val="967FE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with a </a:t>
                </a:r>
                <a:r>
                  <a:rPr lang="en-US" altLang="zh-CN" sz="900" b="1">
                    <a:solidFill>
                      <a:srgbClr val="FF7566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dynamic foreground </a:t>
                </a:r>
                <a:r>
                  <a:rPr lang="en-US" altLang="zh-CN" sz="900" b="1" err="1">
                    <a:solidFill>
                      <a:srgbClr val="FF7566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NeRF</a:t>
                </a:r>
                <a:r>
                  <a:rPr lang="en-US" altLang="zh-CN" sz="900" b="1">
                    <a:solidFill>
                      <a:srgbClr val="FF7566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1" i="1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900" b="1" i="1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𝚽</m:t>
                        </m:r>
                      </m:e>
                      <m:sub>
                        <m:r>
                          <a:rPr lang="en-US" altLang="zh-CN" sz="900" b="1" i="1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that forecasts </a:t>
                </a:r>
                <a:r>
                  <a:rPr lang="en-US" altLang="zh-CN" sz="900" b="1">
                    <a:solidFill>
                      <a:srgbClr val="FF7566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foreground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and </a:t>
                </a:r>
                <a:r>
                  <a:rPr lang="en-US" altLang="zh-CN" sz="900" b="1">
                    <a:solidFill>
                      <a:srgbClr val="FF7566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900" b="1" i="1" dirty="0">
                            <a:solidFill>
                              <a:srgbClr val="FF7566"/>
                            </a:solidFill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𝒇</m:t>
                        </m:r>
                      </m:sub>
                    </m:sSub>
                    <m:r>
                      <a:rPr lang="en-US" altLang="zh-CN" sz="9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9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which</m:t>
                    </m:r>
                    <m:r>
                      <a:rPr lang="en-US" altLang="zh-CN" sz="9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9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is</m:t>
                    </m:r>
                    <m:r>
                      <a:rPr lang="en-US" altLang="zh-CN" sz="9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utilized by a dual optimization approach for</a:t>
                </a:r>
                <a:r>
                  <a:rPr lang="en-US" altLang="zh-CN" sz="900" b="1">
                    <a:solidFill>
                      <a:schemeClr val="accent6">
                        <a:lumMod val="75000"/>
                      </a:schemeClr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density </a:t>
                </a:r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and </a:t>
                </a:r>
                <a:r>
                  <a:rPr lang="en-US" altLang="zh-CN" sz="900" b="1">
                    <a:solidFill>
                      <a:srgbClr val="2878B5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color</a:t>
                </a:r>
                <a:r>
                  <a:rPr lang="en-US" altLang="zh-CN" sz="900">
                    <a:latin typeface="Times" panose="02020603050405020304" pitchFamily="18" charset="0"/>
                    <a:cs typeface="Times" panose="02020603050405020304" pitchFamily="18" charset="0"/>
                  </a:rPr>
                  <a:t> features, facilitating the reconstructions from challenging novel viewpoints. </a:t>
                </a:r>
                <a:endParaRPr lang="zh-CN" altLang="en-US" sz="900" b="1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5604F4AB-F7BB-F79F-8B82-ECC2AE9C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45" y="4601852"/>
                <a:ext cx="8577665" cy="6006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: Rounded Corners 275">
            <a:extLst>
              <a:ext uri="{FF2B5EF4-FFF2-40B4-BE49-F238E27FC236}">
                <a16:creationId xmlns:a16="http://schemas.microsoft.com/office/drawing/2014/main" id="{65392A37-8C2B-DCF3-F45E-31B937885356}"/>
              </a:ext>
            </a:extLst>
          </p:cNvPr>
          <p:cNvSpPr/>
          <p:nvPr/>
        </p:nvSpPr>
        <p:spPr>
          <a:xfrm>
            <a:off x="6332661" y="998163"/>
            <a:ext cx="724450" cy="461664"/>
          </a:xfrm>
          <a:prstGeom prst="roundRect">
            <a:avLst>
              <a:gd name="adj" fmla="val 7672"/>
            </a:avLst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1" name="TextBox 126">
            <a:extLst>
              <a:ext uri="{FF2B5EF4-FFF2-40B4-BE49-F238E27FC236}">
                <a16:creationId xmlns:a16="http://schemas.microsoft.com/office/drawing/2014/main" id="{F5CEC300-A7B1-E156-2BC3-7D68694ACA61}"/>
              </a:ext>
            </a:extLst>
          </p:cNvPr>
          <p:cNvSpPr txBox="1"/>
          <p:nvPr/>
        </p:nvSpPr>
        <p:spPr>
          <a:xfrm>
            <a:off x="6260141" y="1003423"/>
            <a:ext cx="8740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Times" panose="02020603050405020304" pitchFamily="18" charset="0"/>
                <a:cs typeface="Times" panose="02020603050405020304" pitchFamily="18" charset="0"/>
              </a:rPr>
              <a:t>Super Resolution</a:t>
            </a:r>
            <a:endParaRPr lang="zh-CN" altLang="en-US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2301C2E-B03E-8BF9-97DE-11A4F7B40BC1}"/>
              </a:ext>
            </a:extLst>
          </p:cNvPr>
          <p:cNvSpPr/>
          <p:nvPr/>
        </p:nvSpPr>
        <p:spPr>
          <a:xfrm>
            <a:off x="1334729" y="2000752"/>
            <a:ext cx="132736" cy="137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9D0ED55-A4A5-FD19-9A72-749CD56D17E5}"/>
              </a:ext>
            </a:extLst>
          </p:cNvPr>
          <p:cNvSpPr/>
          <p:nvPr/>
        </p:nvSpPr>
        <p:spPr>
          <a:xfrm>
            <a:off x="8205019" y="1091231"/>
            <a:ext cx="132736" cy="137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F3FDDDD7-C96B-D979-F251-9A3919D936AA}"/>
              </a:ext>
            </a:extLst>
          </p:cNvPr>
          <p:cNvCxnSpPr>
            <a:cxnSpLocks/>
            <a:stCxn id="50" idx="0"/>
            <a:endCxn id="133" idx="0"/>
          </p:cNvCxnSpPr>
          <p:nvPr/>
        </p:nvCxnSpPr>
        <p:spPr>
          <a:xfrm rot="5400000" flipH="1" flipV="1">
            <a:off x="3988746" y="-2281889"/>
            <a:ext cx="1694992" cy="6870290"/>
          </a:xfrm>
          <a:prstGeom prst="bentConnector3">
            <a:avLst>
              <a:gd name="adj1" fmla="val 113487"/>
            </a:avLst>
          </a:prstGeom>
          <a:ln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236">
                <a:extLst>
                  <a:ext uri="{FF2B5EF4-FFF2-40B4-BE49-F238E27FC236}">
                    <a16:creationId xmlns:a16="http://schemas.microsoft.com/office/drawing/2014/main" id="{4BF400E7-E02B-5977-C517-11E97585C808}"/>
                  </a:ext>
                </a:extLst>
              </p:cNvPr>
              <p:cNvSpPr txBox="1"/>
              <p:nvPr/>
            </p:nvSpPr>
            <p:spPr>
              <a:xfrm>
                <a:off x="8037118" y="305760"/>
                <a:ext cx="4685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  <m:t>𝑠𝑟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TextBox 236">
                <a:extLst>
                  <a:ext uri="{FF2B5EF4-FFF2-40B4-BE49-F238E27FC236}">
                    <a16:creationId xmlns:a16="http://schemas.microsoft.com/office/drawing/2014/main" id="{4BF400E7-E02B-5977-C517-11E97585C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118" y="305760"/>
                <a:ext cx="468537" cy="276999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B11C9718-2F11-41A0-AAFA-5A70359D86B2}"/>
              </a:ext>
            </a:extLst>
          </p:cNvPr>
          <p:cNvCxnSpPr>
            <a:stCxn id="133" idx="2"/>
            <a:endCxn id="52" idx="0"/>
          </p:cNvCxnSpPr>
          <p:nvPr/>
        </p:nvCxnSpPr>
        <p:spPr>
          <a:xfrm>
            <a:off x="8271387" y="582759"/>
            <a:ext cx="0" cy="508472"/>
          </a:xfrm>
          <a:prstGeom prst="straightConnector1">
            <a:avLst/>
          </a:prstGeom>
          <a:ln>
            <a:headEnd type="triangl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87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00"/>
                            </p:stCondLst>
                            <p:childTnLst>
                              <p:par>
                                <p:cTn id="1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4" grpId="0" animBg="1"/>
      <p:bldP spid="61" grpId="0"/>
      <p:bldP spid="63" grpId="0" animBg="1"/>
      <p:bldP spid="64" grpId="0" animBg="1"/>
      <p:bldP spid="65" grpId="0"/>
      <p:bldP spid="67" grpId="0"/>
      <p:bldP spid="68" grpId="0"/>
      <p:bldP spid="69" grpId="0"/>
      <p:bldP spid="70" grpId="0" animBg="1"/>
      <p:bldP spid="71" grpId="0"/>
      <p:bldP spid="85" grpId="0" animBg="1"/>
      <p:bldP spid="126" grpId="0" animBg="1"/>
      <p:bldP spid="129" grpId="0" animBg="1"/>
      <p:bldP spid="350" grpId="0"/>
      <p:bldP spid="137" grpId="0"/>
      <p:bldP spid="138" grpId="0"/>
      <p:bldP spid="153" grpId="0"/>
      <p:bldP spid="124" grpId="0"/>
      <p:bldP spid="51" grpId="0"/>
      <p:bldP spid="142" grpId="0" animBg="1"/>
      <p:bldP spid="168" grpId="0"/>
      <p:bldP spid="3" grpId="0"/>
      <p:bldP spid="130" grpId="0" animBg="1"/>
      <p:bldP spid="131" grpId="0"/>
      <p:bldP spid="50" grpId="0" animBg="1"/>
      <p:bldP spid="52" grpId="0" animBg="1"/>
      <p:bldP spid="1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7a018f-d755-4c84-bbe4-e079428e9fc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EEEF261D12246892820A1E9AB503B" ma:contentTypeVersion="16" ma:contentTypeDescription="Create a new document." ma:contentTypeScope="" ma:versionID="e1c832c04081209e364be00b46b96d3e">
  <xsd:schema xmlns:xsd="http://www.w3.org/2001/XMLSchema" xmlns:xs="http://www.w3.org/2001/XMLSchema" xmlns:p="http://schemas.microsoft.com/office/2006/metadata/properties" xmlns:ns3="d67a018f-d755-4c84-bbe4-e079428e9fcd" xmlns:ns4="d0b80db3-5cae-4fbb-be24-3d90720498fc" targetNamespace="http://schemas.microsoft.com/office/2006/metadata/properties" ma:root="true" ma:fieldsID="6f4132a7732782950331b699c6900b95" ns3:_="" ns4:_="">
    <xsd:import namespace="d67a018f-d755-4c84-bbe4-e079428e9fcd"/>
    <xsd:import namespace="d0b80db3-5cae-4fbb-be24-3d90720498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a018f-d755-4c84-bbe4-e079428e9f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80db3-5cae-4fbb-be24-3d90720498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C701CC-A2A9-479C-BE35-23E4DF15477D}">
  <ds:schemaRefs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d0b80db3-5cae-4fbb-be24-3d90720498fc"/>
    <ds:schemaRef ds:uri="d67a018f-d755-4c84-bbe4-e079428e9fcd"/>
  </ds:schemaRefs>
</ds:datastoreItem>
</file>

<file path=customXml/itemProps2.xml><?xml version="1.0" encoding="utf-8"?>
<ds:datastoreItem xmlns:ds="http://schemas.openxmlformats.org/officeDocument/2006/customXml" ds:itemID="{EEAD7D3F-3DAF-4F7E-929E-1E6375CB45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44B8A-C149-45FA-80D7-DF60E509E278}">
  <ds:schemaRefs>
    <ds:schemaRef ds:uri="d0b80db3-5cae-4fbb-be24-3d90720498fc"/>
    <ds:schemaRef ds:uri="d67a018f-d755-4c84-bbe4-e079428e9f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169</Words>
  <Application>Microsoft Macintosh PowerPoint</Application>
  <PresentationFormat>全屏显示(16:9)</PresentationFormat>
  <Paragraphs>62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Times</vt:lpstr>
      <vt:lpstr>Arial</vt:lpstr>
      <vt:lpstr>Calibri</vt:lpstr>
      <vt:lpstr>Cambria Math</vt:lpstr>
      <vt:lpstr>Times New Roman</vt:lpstr>
      <vt:lpstr>Office Theme</vt:lpstr>
      <vt:lpstr>PowerPoint 演示文稿</vt:lpstr>
    </vt:vector>
  </TitlesOfParts>
  <Company>Northeastern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Ruben</dc:creator>
  <cp:lastModifiedBy>Shaotong Zhu</cp:lastModifiedBy>
  <cp:revision>7</cp:revision>
  <dcterms:created xsi:type="dcterms:W3CDTF">2014-09-29T16:23:53Z</dcterms:created>
  <dcterms:modified xsi:type="dcterms:W3CDTF">2025-04-28T22:16:20Z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0x010100F70EEEF261D12246892820A1E9AB503B</vt:lpwstr>
  </property>
</Properties>
</file>